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3"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 Pfeiffer" initials="JP" lastIdx="1" clrIdx="0">
    <p:extLst>
      <p:ext uri="{19B8F6BF-5375-455C-9EA6-DF929625EA0E}">
        <p15:presenceInfo xmlns:p15="http://schemas.microsoft.com/office/powerpoint/2012/main" userId="35ebd5750c4209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85" d="100"/>
          <a:sy n="85" d="100"/>
        </p:scale>
        <p:origin x="595"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17T10:07:49.190" idx="1">
    <p:pos x="10" y="10"/>
    <p:text/>
    <p:extLst>
      <p:ext uri="{C676402C-5697-4E1C-873F-D02D1690AC5C}">
        <p15:threadingInfo xmlns:p15="http://schemas.microsoft.com/office/powerpoint/2012/main" timeZoneBias="42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hyperlink" Target="https://ccconlineed.instructure.com/courses/837/modules" TargetMode="External"/><Relationship Id="rId7" Type="http://schemas.openxmlformats.org/officeDocument/2006/relationships/image" Target="../media/image21.svg"/><Relationship Id="rId2" Type="http://schemas.openxmlformats.org/officeDocument/2006/relationships/hyperlink" Target="https://onlinenetworkofeducators.org/course-design-academy/course-instructors/" TargetMode="External"/><Relationship Id="rId1" Type="http://schemas.openxmlformats.org/officeDocument/2006/relationships/hyperlink" Target="https://cccaccessibility.org/training/self-paced-accessibility-courses" TargetMode="Externa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hyperlink" Target="https://cccaccessibility.org/training/self-paced-accessibility-courses" TargetMode="External"/><Relationship Id="rId7" Type="http://schemas.openxmlformats.org/officeDocument/2006/relationships/image" Target="../media/image22.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hyperlink" Target="https://onlinenetworkofeducators.org/course-design-academy/course-instructors/" TargetMode="External"/><Relationship Id="rId5" Type="http://schemas.openxmlformats.org/officeDocument/2006/relationships/image" Target="../media/image21.svg"/><Relationship Id="rId4" Type="http://schemas.openxmlformats.org/officeDocument/2006/relationships/image" Target="../media/image20.png"/><Relationship Id="rId9" Type="http://schemas.openxmlformats.org/officeDocument/2006/relationships/hyperlink" Target="https://ccconlineed.instructure.com/courses/837/modules"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2AC378CD-EC1B-4DEE-B264-B168EAE1708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58230B6-2A5E-4A78-B025-481D247FB4EC}">
      <dgm:prSet/>
      <dgm:spPr/>
      <dgm:t>
        <a:bodyPr/>
        <a:lstStyle/>
        <a:p>
          <a:r>
            <a:rPr lang="en-US" dirty="0"/>
            <a:t>Terminology- Title 5, OEI, POCR</a:t>
          </a:r>
        </a:p>
      </dgm:t>
    </dgm:pt>
    <dgm:pt modelId="{9E364758-EF9B-4949-A5A6-E95C3517EF2E}" type="parTrans" cxnId="{B4AB65B5-F854-46F3-B9E8-D864523FCA4D}">
      <dgm:prSet/>
      <dgm:spPr/>
      <dgm:t>
        <a:bodyPr/>
        <a:lstStyle/>
        <a:p>
          <a:endParaRPr lang="en-US"/>
        </a:p>
      </dgm:t>
    </dgm:pt>
    <dgm:pt modelId="{7E8B2C73-EF85-4740-AA02-07DE02BA223A}" type="sibTrans" cxnId="{B4AB65B5-F854-46F3-B9E8-D864523FCA4D}">
      <dgm:prSet/>
      <dgm:spPr/>
      <dgm:t>
        <a:bodyPr/>
        <a:lstStyle/>
        <a:p>
          <a:endParaRPr lang="en-US"/>
        </a:p>
      </dgm:t>
    </dgm:pt>
    <dgm:pt modelId="{5182CA11-5FBC-4380-9423-17E87E92780D}">
      <dgm:prSet/>
      <dgm:spPr/>
      <dgm:t>
        <a:bodyPr/>
        <a:lstStyle/>
        <a:p>
          <a:r>
            <a:rPr lang="en-US"/>
            <a:t>Teaching online and the faculty contractual obligations</a:t>
          </a:r>
        </a:p>
      </dgm:t>
    </dgm:pt>
    <dgm:pt modelId="{4BE25176-970A-4271-AB18-FE43E450CFBC}" type="parTrans" cxnId="{2A008CAE-7894-430D-BC79-71C86E9F3932}">
      <dgm:prSet/>
      <dgm:spPr/>
      <dgm:t>
        <a:bodyPr/>
        <a:lstStyle/>
        <a:p>
          <a:endParaRPr lang="en-US"/>
        </a:p>
      </dgm:t>
    </dgm:pt>
    <dgm:pt modelId="{0B13B200-3A63-40AB-94FF-21E5B7058AB5}" type="sibTrans" cxnId="{2A008CAE-7894-430D-BC79-71C86E9F3932}">
      <dgm:prSet/>
      <dgm:spPr/>
      <dgm:t>
        <a:bodyPr/>
        <a:lstStyle/>
        <a:p>
          <a:endParaRPr lang="en-US"/>
        </a:p>
      </dgm:t>
    </dgm:pt>
    <dgm:pt modelId="{A865E536-50E3-4202-8A75-53474BDA7413}">
      <dgm:prSet/>
      <dgm:spPr/>
      <dgm:t>
        <a:bodyPr/>
        <a:lstStyle/>
        <a:p>
          <a:r>
            <a:rPr lang="en-US"/>
            <a:t>CVC-OEI Rubric Section B six areas</a:t>
          </a:r>
        </a:p>
      </dgm:t>
    </dgm:pt>
    <dgm:pt modelId="{56E3EB52-DE07-4221-8273-263D0D41A159}" type="parTrans" cxnId="{908A4871-E252-437A-99BE-6059F08883FB}">
      <dgm:prSet/>
      <dgm:spPr/>
      <dgm:t>
        <a:bodyPr/>
        <a:lstStyle/>
        <a:p>
          <a:endParaRPr lang="en-US"/>
        </a:p>
      </dgm:t>
    </dgm:pt>
    <dgm:pt modelId="{6C896E71-C40D-400C-BB2A-1DBCD2448D35}" type="sibTrans" cxnId="{908A4871-E252-437A-99BE-6059F08883FB}">
      <dgm:prSet/>
      <dgm:spPr/>
      <dgm:t>
        <a:bodyPr/>
        <a:lstStyle/>
        <a:p>
          <a:endParaRPr lang="en-US"/>
        </a:p>
      </dgm:t>
    </dgm:pt>
    <dgm:pt modelId="{57BC942A-1107-4DCF-ACA6-69C6CCC8D21D}">
      <dgm:prSet/>
      <dgm:spPr/>
      <dgm:t>
        <a:bodyPr/>
        <a:lstStyle/>
        <a:p>
          <a:r>
            <a:rPr lang="en-US" dirty="0"/>
            <a:t>Self-Assess using the OEI Rubric </a:t>
          </a:r>
        </a:p>
      </dgm:t>
    </dgm:pt>
    <dgm:pt modelId="{F2BF7F19-29A4-4D07-9236-3618EE7E0698}" type="parTrans" cxnId="{B02E7A65-C443-4EF5-ABDD-6101AD91FA6F}">
      <dgm:prSet/>
      <dgm:spPr/>
      <dgm:t>
        <a:bodyPr/>
        <a:lstStyle/>
        <a:p>
          <a:endParaRPr lang="en-US"/>
        </a:p>
      </dgm:t>
    </dgm:pt>
    <dgm:pt modelId="{36EE56BE-D753-41C8-A010-05B064E45BB7}" type="sibTrans" cxnId="{B02E7A65-C443-4EF5-ABDD-6101AD91FA6F}">
      <dgm:prSet/>
      <dgm:spPr/>
      <dgm:t>
        <a:bodyPr/>
        <a:lstStyle/>
        <a:p>
          <a:endParaRPr lang="en-US"/>
        </a:p>
      </dgm:t>
    </dgm:pt>
    <dgm:pt modelId="{3460FFE7-98D7-410E-A219-F5A648A6CE71}">
      <dgm:prSet/>
      <dgm:spPr/>
      <dgm:t>
        <a:bodyPr/>
        <a:lstStyle/>
        <a:p>
          <a:r>
            <a:rPr lang="en-US" dirty="0"/>
            <a:t>Questions</a:t>
          </a:r>
        </a:p>
      </dgm:t>
    </dgm:pt>
    <dgm:pt modelId="{64E8616F-DD21-4772-9982-2061497DD568}" type="parTrans" cxnId="{853EAAD1-0061-4D70-BDAE-A7A0ACD0A1A9}">
      <dgm:prSet/>
      <dgm:spPr/>
      <dgm:t>
        <a:bodyPr/>
        <a:lstStyle/>
        <a:p>
          <a:endParaRPr lang="en-US"/>
        </a:p>
      </dgm:t>
    </dgm:pt>
    <dgm:pt modelId="{70151BC3-973F-478A-8856-64A7AE509D2B}" type="sibTrans" cxnId="{853EAAD1-0061-4D70-BDAE-A7A0ACD0A1A9}">
      <dgm:prSet/>
      <dgm:spPr/>
      <dgm:t>
        <a:bodyPr/>
        <a:lstStyle/>
        <a:p>
          <a:endParaRPr lang="en-US"/>
        </a:p>
      </dgm:t>
    </dgm:pt>
    <dgm:pt modelId="{87663414-9D6B-4402-8B66-5B4019DC0914}">
      <dgm:prSet/>
      <dgm:spPr/>
      <dgm:t>
        <a:bodyPr/>
        <a:lstStyle/>
        <a:p>
          <a:r>
            <a:rPr lang="en-US"/>
            <a:t>Resources for teaching online</a:t>
          </a:r>
        </a:p>
      </dgm:t>
    </dgm:pt>
    <dgm:pt modelId="{0DFE6B25-DACD-4447-9111-6A5F84B5AC21}" type="parTrans" cxnId="{E1FC420C-8618-4E8B-B75B-3EE7EBC10399}">
      <dgm:prSet/>
      <dgm:spPr/>
      <dgm:t>
        <a:bodyPr/>
        <a:lstStyle/>
        <a:p>
          <a:endParaRPr lang="en-US"/>
        </a:p>
      </dgm:t>
    </dgm:pt>
    <dgm:pt modelId="{A1C71340-E535-4239-8621-2FA29CA59C33}" type="sibTrans" cxnId="{E1FC420C-8618-4E8B-B75B-3EE7EBC10399}">
      <dgm:prSet/>
      <dgm:spPr/>
      <dgm:t>
        <a:bodyPr/>
        <a:lstStyle/>
        <a:p>
          <a:endParaRPr lang="en-US"/>
        </a:p>
      </dgm:t>
    </dgm:pt>
    <dgm:pt modelId="{B758AF22-DE71-490A-9EA3-592D510513C4}" type="pres">
      <dgm:prSet presAssocID="{2AC378CD-EC1B-4DEE-B264-B168EAE17085}" presName="root" presStyleCnt="0">
        <dgm:presLayoutVars>
          <dgm:dir/>
          <dgm:resizeHandles val="exact"/>
        </dgm:presLayoutVars>
      </dgm:prSet>
      <dgm:spPr/>
    </dgm:pt>
    <dgm:pt modelId="{492BC6A2-29F1-41CC-A831-849A7D5004F2}" type="pres">
      <dgm:prSet presAssocID="{258230B6-2A5E-4A78-B025-481D247FB4EC}" presName="compNode" presStyleCnt="0"/>
      <dgm:spPr/>
    </dgm:pt>
    <dgm:pt modelId="{7CB79F92-2B21-4FCA-AE1C-D756529A5866}" type="pres">
      <dgm:prSet presAssocID="{258230B6-2A5E-4A78-B025-481D247FB4EC}" presName="bgRect" presStyleLbl="bgShp" presStyleIdx="0" presStyleCnt="6" custLinFactNeighborX="-7598" custLinFactNeighborY="2730"/>
      <dgm:spPr/>
    </dgm:pt>
    <dgm:pt modelId="{811EC86C-4339-4109-BC10-02C9459F9A91}" type="pres">
      <dgm:prSet presAssocID="{258230B6-2A5E-4A78-B025-481D247FB4E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DC563157-275B-4A43-BC09-99026F1C9F08}" type="pres">
      <dgm:prSet presAssocID="{258230B6-2A5E-4A78-B025-481D247FB4EC}" presName="spaceRect" presStyleCnt="0"/>
      <dgm:spPr/>
    </dgm:pt>
    <dgm:pt modelId="{6EC0522C-2BD8-4423-BCFD-1113D1614931}" type="pres">
      <dgm:prSet presAssocID="{258230B6-2A5E-4A78-B025-481D247FB4EC}" presName="parTx" presStyleLbl="revTx" presStyleIdx="0" presStyleCnt="6">
        <dgm:presLayoutVars>
          <dgm:chMax val="0"/>
          <dgm:chPref val="0"/>
        </dgm:presLayoutVars>
      </dgm:prSet>
      <dgm:spPr/>
    </dgm:pt>
    <dgm:pt modelId="{624C69BF-955C-411D-929A-3C6442585B04}" type="pres">
      <dgm:prSet presAssocID="{7E8B2C73-EF85-4740-AA02-07DE02BA223A}" presName="sibTrans" presStyleCnt="0"/>
      <dgm:spPr/>
    </dgm:pt>
    <dgm:pt modelId="{A935577B-1568-4C66-BF61-8ECD58B927FA}" type="pres">
      <dgm:prSet presAssocID="{5182CA11-5FBC-4380-9423-17E87E92780D}" presName="compNode" presStyleCnt="0"/>
      <dgm:spPr/>
    </dgm:pt>
    <dgm:pt modelId="{A71C9713-AB0A-4915-8D45-92622BD3837B}" type="pres">
      <dgm:prSet presAssocID="{5182CA11-5FBC-4380-9423-17E87E92780D}" presName="bgRect" presStyleLbl="bgShp" presStyleIdx="1" presStyleCnt="6"/>
      <dgm:spPr/>
    </dgm:pt>
    <dgm:pt modelId="{EDF80B56-AD77-453D-AB0B-22B5288D7F21}" type="pres">
      <dgm:prSet presAssocID="{5182CA11-5FBC-4380-9423-17E87E92780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B45B64A8-4710-4484-9D0C-BF0D4458F5AB}" type="pres">
      <dgm:prSet presAssocID="{5182CA11-5FBC-4380-9423-17E87E92780D}" presName="spaceRect" presStyleCnt="0"/>
      <dgm:spPr/>
    </dgm:pt>
    <dgm:pt modelId="{A631863E-1B3E-4E04-8AA6-6C231D3FA8CA}" type="pres">
      <dgm:prSet presAssocID="{5182CA11-5FBC-4380-9423-17E87E92780D}" presName="parTx" presStyleLbl="revTx" presStyleIdx="1" presStyleCnt="6">
        <dgm:presLayoutVars>
          <dgm:chMax val="0"/>
          <dgm:chPref val="0"/>
        </dgm:presLayoutVars>
      </dgm:prSet>
      <dgm:spPr/>
    </dgm:pt>
    <dgm:pt modelId="{05432FAC-3316-4BEC-822B-710735FEAD0C}" type="pres">
      <dgm:prSet presAssocID="{0B13B200-3A63-40AB-94FF-21E5B7058AB5}" presName="sibTrans" presStyleCnt="0"/>
      <dgm:spPr/>
    </dgm:pt>
    <dgm:pt modelId="{CC2C2623-FAA3-4162-939D-E3531A397DBF}" type="pres">
      <dgm:prSet presAssocID="{A865E536-50E3-4202-8A75-53474BDA7413}" presName="compNode" presStyleCnt="0"/>
      <dgm:spPr/>
    </dgm:pt>
    <dgm:pt modelId="{57382D0A-552B-475A-9ED1-3F3FE5633C46}" type="pres">
      <dgm:prSet presAssocID="{A865E536-50E3-4202-8A75-53474BDA7413}" presName="bgRect" presStyleLbl="bgShp" presStyleIdx="2" presStyleCnt="6"/>
      <dgm:spPr/>
    </dgm:pt>
    <dgm:pt modelId="{93F7A25D-F510-4527-84C4-E0E1A362BF4A}" type="pres">
      <dgm:prSet presAssocID="{A865E536-50E3-4202-8A75-53474BDA741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2ABB4CF7-6A53-46E0-81B7-5B586BE8A2EA}" type="pres">
      <dgm:prSet presAssocID="{A865E536-50E3-4202-8A75-53474BDA7413}" presName="spaceRect" presStyleCnt="0"/>
      <dgm:spPr/>
    </dgm:pt>
    <dgm:pt modelId="{F7133F8F-21C8-4452-9757-3B9390905B2A}" type="pres">
      <dgm:prSet presAssocID="{A865E536-50E3-4202-8A75-53474BDA7413}" presName="parTx" presStyleLbl="revTx" presStyleIdx="2" presStyleCnt="6">
        <dgm:presLayoutVars>
          <dgm:chMax val="0"/>
          <dgm:chPref val="0"/>
        </dgm:presLayoutVars>
      </dgm:prSet>
      <dgm:spPr/>
    </dgm:pt>
    <dgm:pt modelId="{553DE92E-4252-42A3-B506-B143361C7FF9}" type="pres">
      <dgm:prSet presAssocID="{6C896E71-C40D-400C-BB2A-1DBCD2448D35}" presName="sibTrans" presStyleCnt="0"/>
      <dgm:spPr/>
    </dgm:pt>
    <dgm:pt modelId="{120A9395-E8D1-4AF8-B89A-6BC36F139528}" type="pres">
      <dgm:prSet presAssocID="{57BC942A-1107-4DCF-ACA6-69C6CCC8D21D}" presName="compNode" presStyleCnt="0"/>
      <dgm:spPr/>
    </dgm:pt>
    <dgm:pt modelId="{548D800D-9454-41D6-8099-33A064A97C66}" type="pres">
      <dgm:prSet presAssocID="{57BC942A-1107-4DCF-ACA6-69C6CCC8D21D}" presName="bgRect" presStyleLbl="bgShp" presStyleIdx="3" presStyleCnt="6"/>
      <dgm:spPr/>
    </dgm:pt>
    <dgm:pt modelId="{4A0A187C-59AB-4496-B2B0-BB1162B4C257}" type="pres">
      <dgm:prSet presAssocID="{57BC942A-1107-4DCF-ACA6-69C6CCC8D21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B51BA4B2-7C53-4CDA-80FC-0464ABAA3EA2}" type="pres">
      <dgm:prSet presAssocID="{57BC942A-1107-4DCF-ACA6-69C6CCC8D21D}" presName="spaceRect" presStyleCnt="0"/>
      <dgm:spPr/>
    </dgm:pt>
    <dgm:pt modelId="{F04C352D-5703-4CDE-9530-C749540D57D9}" type="pres">
      <dgm:prSet presAssocID="{57BC942A-1107-4DCF-ACA6-69C6CCC8D21D}" presName="parTx" presStyleLbl="revTx" presStyleIdx="3" presStyleCnt="6">
        <dgm:presLayoutVars>
          <dgm:chMax val="0"/>
          <dgm:chPref val="0"/>
        </dgm:presLayoutVars>
      </dgm:prSet>
      <dgm:spPr/>
    </dgm:pt>
    <dgm:pt modelId="{DC559AA7-7633-4862-8EDA-4E1CD57BFC94}" type="pres">
      <dgm:prSet presAssocID="{36EE56BE-D753-41C8-A010-05B064E45BB7}" presName="sibTrans" presStyleCnt="0"/>
      <dgm:spPr/>
    </dgm:pt>
    <dgm:pt modelId="{C6C4FD22-3FC8-4A33-89E0-1DB5B116AAE5}" type="pres">
      <dgm:prSet presAssocID="{3460FFE7-98D7-410E-A219-F5A648A6CE71}" presName="compNode" presStyleCnt="0"/>
      <dgm:spPr/>
    </dgm:pt>
    <dgm:pt modelId="{DE993DE7-4EED-479E-90F5-F5728E1A7D2F}" type="pres">
      <dgm:prSet presAssocID="{3460FFE7-98D7-410E-A219-F5A648A6CE71}" presName="bgRect" presStyleLbl="bgShp" presStyleIdx="4" presStyleCnt="6"/>
      <dgm:spPr/>
    </dgm:pt>
    <dgm:pt modelId="{0747C702-B515-479F-8F64-461DED9345EC}" type="pres">
      <dgm:prSet presAssocID="{3460FFE7-98D7-410E-A219-F5A648A6CE7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
        </a:ext>
      </dgm:extLst>
    </dgm:pt>
    <dgm:pt modelId="{61E34B76-ED23-4397-B9E2-D64D6BCA5DC9}" type="pres">
      <dgm:prSet presAssocID="{3460FFE7-98D7-410E-A219-F5A648A6CE71}" presName="spaceRect" presStyleCnt="0"/>
      <dgm:spPr/>
    </dgm:pt>
    <dgm:pt modelId="{EA4D1617-936B-4909-BC59-7E731A0D780D}" type="pres">
      <dgm:prSet presAssocID="{3460FFE7-98D7-410E-A219-F5A648A6CE71}" presName="parTx" presStyleLbl="revTx" presStyleIdx="4" presStyleCnt="6">
        <dgm:presLayoutVars>
          <dgm:chMax val="0"/>
          <dgm:chPref val="0"/>
        </dgm:presLayoutVars>
      </dgm:prSet>
      <dgm:spPr/>
    </dgm:pt>
    <dgm:pt modelId="{38D43E98-C7A7-4602-8F27-0C06DA9A903D}" type="pres">
      <dgm:prSet presAssocID="{70151BC3-973F-478A-8856-64A7AE509D2B}" presName="sibTrans" presStyleCnt="0"/>
      <dgm:spPr/>
    </dgm:pt>
    <dgm:pt modelId="{A225AE0E-BE52-483F-9196-B1D079ABE677}" type="pres">
      <dgm:prSet presAssocID="{87663414-9D6B-4402-8B66-5B4019DC0914}" presName="compNode" presStyleCnt="0"/>
      <dgm:spPr/>
    </dgm:pt>
    <dgm:pt modelId="{2B6BCAC0-5400-4411-B22C-C9CF74B52E67}" type="pres">
      <dgm:prSet presAssocID="{87663414-9D6B-4402-8B66-5B4019DC0914}" presName="bgRect" presStyleLbl="bgShp" presStyleIdx="5" presStyleCnt="6"/>
      <dgm:spPr/>
    </dgm:pt>
    <dgm:pt modelId="{17049F16-75B4-499C-A041-4CBCB48C1015}" type="pres">
      <dgm:prSet presAssocID="{87663414-9D6B-4402-8B66-5B4019DC091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Laptop"/>
        </a:ext>
      </dgm:extLst>
    </dgm:pt>
    <dgm:pt modelId="{FF47263C-3CD5-4626-B325-D0FE785E3969}" type="pres">
      <dgm:prSet presAssocID="{87663414-9D6B-4402-8B66-5B4019DC0914}" presName="spaceRect" presStyleCnt="0"/>
      <dgm:spPr/>
    </dgm:pt>
    <dgm:pt modelId="{C91AA760-4F37-40B3-A7E5-C2B8C7B82570}" type="pres">
      <dgm:prSet presAssocID="{87663414-9D6B-4402-8B66-5B4019DC0914}" presName="parTx" presStyleLbl="revTx" presStyleIdx="5" presStyleCnt="6">
        <dgm:presLayoutVars>
          <dgm:chMax val="0"/>
          <dgm:chPref val="0"/>
        </dgm:presLayoutVars>
      </dgm:prSet>
      <dgm:spPr/>
    </dgm:pt>
  </dgm:ptLst>
  <dgm:cxnLst>
    <dgm:cxn modelId="{E1FC420C-8618-4E8B-B75B-3EE7EBC10399}" srcId="{2AC378CD-EC1B-4DEE-B264-B168EAE17085}" destId="{87663414-9D6B-4402-8B66-5B4019DC0914}" srcOrd="5" destOrd="0" parTransId="{0DFE6B25-DACD-4447-9111-6A5F84B5AC21}" sibTransId="{A1C71340-E535-4239-8621-2FA29CA59C33}"/>
    <dgm:cxn modelId="{E4F6480D-3CB7-45FE-9D53-7F903A284A64}" type="presOf" srcId="{87663414-9D6B-4402-8B66-5B4019DC0914}" destId="{C91AA760-4F37-40B3-A7E5-C2B8C7B82570}" srcOrd="0" destOrd="0" presId="urn:microsoft.com/office/officeart/2018/2/layout/IconVerticalSolidList"/>
    <dgm:cxn modelId="{BBDAC660-9231-4049-8365-B70D80D08222}" type="presOf" srcId="{5182CA11-5FBC-4380-9423-17E87E92780D}" destId="{A631863E-1B3E-4E04-8AA6-6C231D3FA8CA}" srcOrd="0" destOrd="0" presId="urn:microsoft.com/office/officeart/2018/2/layout/IconVerticalSolidList"/>
    <dgm:cxn modelId="{A95BE341-61A8-4775-AE22-FE49DD8C7F64}" type="presOf" srcId="{258230B6-2A5E-4A78-B025-481D247FB4EC}" destId="{6EC0522C-2BD8-4423-BCFD-1113D1614931}" srcOrd="0" destOrd="0" presId="urn:microsoft.com/office/officeart/2018/2/layout/IconVerticalSolidList"/>
    <dgm:cxn modelId="{39FDBF43-8D1C-4F11-B851-E54285FD0329}" type="presOf" srcId="{57BC942A-1107-4DCF-ACA6-69C6CCC8D21D}" destId="{F04C352D-5703-4CDE-9530-C749540D57D9}" srcOrd="0" destOrd="0" presId="urn:microsoft.com/office/officeart/2018/2/layout/IconVerticalSolidList"/>
    <dgm:cxn modelId="{B02E7A65-C443-4EF5-ABDD-6101AD91FA6F}" srcId="{2AC378CD-EC1B-4DEE-B264-B168EAE17085}" destId="{57BC942A-1107-4DCF-ACA6-69C6CCC8D21D}" srcOrd="3" destOrd="0" parTransId="{F2BF7F19-29A4-4D07-9236-3618EE7E0698}" sibTransId="{36EE56BE-D753-41C8-A010-05B064E45BB7}"/>
    <dgm:cxn modelId="{C6186A4C-09C3-49A1-8485-9341AE0F86DD}" type="presOf" srcId="{A865E536-50E3-4202-8A75-53474BDA7413}" destId="{F7133F8F-21C8-4452-9757-3B9390905B2A}" srcOrd="0" destOrd="0" presId="urn:microsoft.com/office/officeart/2018/2/layout/IconVerticalSolidList"/>
    <dgm:cxn modelId="{908A4871-E252-437A-99BE-6059F08883FB}" srcId="{2AC378CD-EC1B-4DEE-B264-B168EAE17085}" destId="{A865E536-50E3-4202-8A75-53474BDA7413}" srcOrd="2" destOrd="0" parTransId="{56E3EB52-DE07-4221-8273-263D0D41A159}" sibTransId="{6C896E71-C40D-400C-BB2A-1DBCD2448D35}"/>
    <dgm:cxn modelId="{2A008CAE-7894-430D-BC79-71C86E9F3932}" srcId="{2AC378CD-EC1B-4DEE-B264-B168EAE17085}" destId="{5182CA11-5FBC-4380-9423-17E87E92780D}" srcOrd="1" destOrd="0" parTransId="{4BE25176-970A-4271-AB18-FE43E450CFBC}" sibTransId="{0B13B200-3A63-40AB-94FF-21E5B7058AB5}"/>
    <dgm:cxn modelId="{B4AB65B5-F854-46F3-B9E8-D864523FCA4D}" srcId="{2AC378CD-EC1B-4DEE-B264-B168EAE17085}" destId="{258230B6-2A5E-4A78-B025-481D247FB4EC}" srcOrd="0" destOrd="0" parTransId="{9E364758-EF9B-4949-A5A6-E95C3517EF2E}" sibTransId="{7E8B2C73-EF85-4740-AA02-07DE02BA223A}"/>
    <dgm:cxn modelId="{1751BEC0-97C9-435E-B44D-DB67BC7892B7}" type="presOf" srcId="{3460FFE7-98D7-410E-A219-F5A648A6CE71}" destId="{EA4D1617-936B-4909-BC59-7E731A0D780D}" srcOrd="0" destOrd="0" presId="urn:microsoft.com/office/officeart/2018/2/layout/IconVerticalSolidList"/>
    <dgm:cxn modelId="{853EAAD1-0061-4D70-BDAE-A7A0ACD0A1A9}" srcId="{2AC378CD-EC1B-4DEE-B264-B168EAE17085}" destId="{3460FFE7-98D7-410E-A219-F5A648A6CE71}" srcOrd="4" destOrd="0" parTransId="{64E8616F-DD21-4772-9982-2061497DD568}" sibTransId="{70151BC3-973F-478A-8856-64A7AE509D2B}"/>
    <dgm:cxn modelId="{4B5570EE-2F55-44FD-A719-7D2B6526C33E}" type="presOf" srcId="{2AC378CD-EC1B-4DEE-B264-B168EAE17085}" destId="{B758AF22-DE71-490A-9EA3-592D510513C4}" srcOrd="0" destOrd="0" presId="urn:microsoft.com/office/officeart/2018/2/layout/IconVerticalSolidList"/>
    <dgm:cxn modelId="{1E2BC97A-4A3D-4F5D-8CD4-5E21189E0480}" type="presParOf" srcId="{B758AF22-DE71-490A-9EA3-592D510513C4}" destId="{492BC6A2-29F1-41CC-A831-849A7D5004F2}" srcOrd="0" destOrd="0" presId="urn:microsoft.com/office/officeart/2018/2/layout/IconVerticalSolidList"/>
    <dgm:cxn modelId="{19B258F7-492D-40F1-81D7-93E8932AB2DE}" type="presParOf" srcId="{492BC6A2-29F1-41CC-A831-849A7D5004F2}" destId="{7CB79F92-2B21-4FCA-AE1C-D756529A5866}" srcOrd="0" destOrd="0" presId="urn:microsoft.com/office/officeart/2018/2/layout/IconVerticalSolidList"/>
    <dgm:cxn modelId="{DE2D1030-4AC0-45AF-ADB9-42D07250B787}" type="presParOf" srcId="{492BC6A2-29F1-41CC-A831-849A7D5004F2}" destId="{811EC86C-4339-4109-BC10-02C9459F9A91}" srcOrd="1" destOrd="0" presId="urn:microsoft.com/office/officeart/2018/2/layout/IconVerticalSolidList"/>
    <dgm:cxn modelId="{66C381ED-50F2-4181-9D19-486308911FD7}" type="presParOf" srcId="{492BC6A2-29F1-41CC-A831-849A7D5004F2}" destId="{DC563157-275B-4A43-BC09-99026F1C9F08}" srcOrd="2" destOrd="0" presId="urn:microsoft.com/office/officeart/2018/2/layout/IconVerticalSolidList"/>
    <dgm:cxn modelId="{0F27E13E-F8F5-49F1-A622-3EADBB488E56}" type="presParOf" srcId="{492BC6A2-29F1-41CC-A831-849A7D5004F2}" destId="{6EC0522C-2BD8-4423-BCFD-1113D1614931}" srcOrd="3" destOrd="0" presId="urn:microsoft.com/office/officeart/2018/2/layout/IconVerticalSolidList"/>
    <dgm:cxn modelId="{743B5B90-8365-406C-851B-9FC3EAA0DAE8}" type="presParOf" srcId="{B758AF22-DE71-490A-9EA3-592D510513C4}" destId="{624C69BF-955C-411D-929A-3C6442585B04}" srcOrd="1" destOrd="0" presId="urn:microsoft.com/office/officeart/2018/2/layout/IconVerticalSolidList"/>
    <dgm:cxn modelId="{1F2A6D9C-E288-44A6-AA24-61D769CCA627}" type="presParOf" srcId="{B758AF22-DE71-490A-9EA3-592D510513C4}" destId="{A935577B-1568-4C66-BF61-8ECD58B927FA}" srcOrd="2" destOrd="0" presId="urn:microsoft.com/office/officeart/2018/2/layout/IconVerticalSolidList"/>
    <dgm:cxn modelId="{F45C3328-0E72-4807-BBBD-CC458285EA31}" type="presParOf" srcId="{A935577B-1568-4C66-BF61-8ECD58B927FA}" destId="{A71C9713-AB0A-4915-8D45-92622BD3837B}" srcOrd="0" destOrd="0" presId="urn:microsoft.com/office/officeart/2018/2/layout/IconVerticalSolidList"/>
    <dgm:cxn modelId="{63C04C86-8BCA-46AD-A381-A3729D7D5D0D}" type="presParOf" srcId="{A935577B-1568-4C66-BF61-8ECD58B927FA}" destId="{EDF80B56-AD77-453D-AB0B-22B5288D7F21}" srcOrd="1" destOrd="0" presId="urn:microsoft.com/office/officeart/2018/2/layout/IconVerticalSolidList"/>
    <dgm:cxn modelId="{4663FFCB-72C9-46E3-BB69-5BB7917EB793}" type="presParOf" srcId="{A935577B-1568-4C66-BF61-8ECD58B927FA}" destId="{B45B64A8-4710-4484-9D0C-BF0D4458F5AB}" srcOrd="2" destOrd="0" presId="urn:microsoft.com/office/officeart/2018/2/layout/IconVerticalSolidList"/>
    <dgm:cxn modelId="{A987A40D-6CEE-41CF-8B0F-BD90B297DF04}" type="presParOf" srcId="{A935577B-1568-4C66-BF61-8ECD58B927FA}" destId="{A631863E-1B3E-4E04-8AA6-6C231D3FA8CA}" srcOrd="3" destOrd="0" presId="urn:microsoft.com/office/officeart/2018/2/layout/IconVerticalSolidList"/>
    <dgm:cxn modelId="{9422119A-5FEB-4A88-A306-E4BF54FB725A}" type="presParOf" srcId="{B758AF22-DE71-490A-9EA3-592D510513C4}" destId="{05432FAC-3316-4BEC-822B-710735FEAD0C}" srcOrd="3" destOrd="0" presId="urn:microsoft.com/office/officeart/2018/2/layout/IconVerticalSolidList"/>
    <dgm:cxn modelId="{108ACDC3-90F6-409F-B54C-987AF662AC7F}" type="presParOf" srcId="{B758AF22-DE71-490A-9EA3-592D510513C4}" destId="{CC2C2623-FAA3-4162-939D-E3531A397DBF}" srcOrd="4" destOrd="0" presId="urn:microsoft.com/office/officeart/2018/2/layout/IconVerticalSolidList"/>
    <dgm:cxn modelId="{BC3E4E7B-88E0-41D1-A76C-EF02D6E224D9}" type="presParOf" srcId="{CC2C2623-FAA3-4162-939D-E3531A397DBF}" destId="{57382D0A-552B-475A-9ED1-3F3FE5633C46}" srcOrd="0" destOrd="0" presId="urn:microsoft.com/office/officeart/2018/2/layout/IconVerticalSolidList"/>
    <dgm:cxn modelId="{9D5C20F4-A1DB-4EED-9965-89D1ED3597AF}" type="presParOf" srcId="{CC2C2623-FAA3-4162-939D-E3531A397DBF}" destId="{93F7A25D-F510-4527-84C4-E0E1A362BF4A}" srcOrd="1" destOrd="0" presId="urn:microsoft.com/office/officeart/2018/2/layout/IconVerticalSolidList"/>
    <dgm:cxn modelId="{4D772A83-FBC7-44EC-8A3B-57C25768DEEF}" type="presParOf" srcId="{CC2C2623-FAA3-4162-939D-E3531A397DBF}" destId="{2ABB4CF7-6A53-46E0-81B7-5B586BE8A2EA}" srcOrd="2" destOrd="0" presId="urn:microsoft.com/office/officeart/2018/2/layout/IconVerticalSolidList"/>
    <dgm:cxn modelId="{25A1B959-CAF2-4D2B-8962-2A870183FC6E}" type="presParOf" srcId="{CC2C2623-FAA3-4162-939D-E3531A397DBF}" destId="{F7133F8F-21C8-4452-9757-3B9390905B2A}" srcOrd="3" destOrd="0" presId="urn:microsoft.com/office/officeart/2018/2/layout/IconVerticalSolidList"/>
    <dgm:cxn modelId="{548ED827-CCB8-48EA-B321-A8780B6A716A}" type="presParOf" srcId="{B758AF22-DE71-490A-9EA3-592D510513C4}" destId="{553DE92E-4252-42A3-B506-B143361C7FF9}" srcOrd="5" destOrd="0" presId="urn:microsoft.com/office/officeart/2018/2/layout/IconVerticalSolidList"/>
    <dgm:cxn modelId="{B24E0598-8C8A-4725-949E-764DCD727175}" type="presParOf" srcId="{B758AF22-DE71-490A-9EA3-592D510513C4}" destId="{120A9395-E8D1-4AF8-B89A-6BC36F139528}" srcOrd="6" destOrd="0" presId="urn:microsoft.com/office/officeart/2018/2/layout/IconVerticalSolidList"/>
    <dgm:cxn modelId="{043612C7-5FC0-4319-87CF-C0CCDE2BE424}" type="presParOf" srcId="{120A9395-E8D1-4AF8-B89A-6BC36F139528}" destId="{548D800D-9454-41D6-8099-33A064A97C66}" srcOrd="0" destOrd="0" presId="urn:microsoft.com/office/officeart/2018/2/layout/IconVerticalSolidList"/>
    <dgm:cxn modelId="{FB42FD33-6ACB-4A4D-8CEE-C3DB30298491}" type="presParOf" srcId="{120A9395-E8D1-4AF8-B89A-6BC36F139528}" destId="{4A0A187C-59AB-4496-B2B0-BB1162B4C257}" srcOrd="1" destOrd="0" presId="urn:microsoft.com/office/officeart/2018/2/layout/IconVerticalSolidList"/>
    <dgm:cxn modelId="{F4CC5FE1-7E72-44A7-84EE-A8FF28FFD43C}" type="presParOf" srcId="{120A9395-E8D1-4AF8-B89A-6BC36F139528}" destId="{B51BA4B2-7C53-4CDA-80FC-0464ABAA3EA2}" srcOrd="2" destOrd="0" presId="urn:microsoft.com/office/officeart/2018/2/layout/IconVerticalSolidList"/>
    <dgm:cxn modelId="{FD5A7424-606A-41A9-B337-204CE8AFD212}" type="presParOf" srcId="{120A9395-E8D1-4AF8-B89A-6BC36F139528}" destId="{F04C352D-5703-4CDE-9530-C749540D57D9}" srcOrd="3" destOrd="0" presId="urn:microsoft.com/office/officeart/2018/2/layout/IconVerticalSolidList"/>
    <dgm:cxn modelId="{1E40F38E-2C64-4025-92D6-CF3038963E5E}" type="presParOf" srcId="{B758AF22-DE71-490A-9EA3-592D510513C4}" destId="{DC559AA7-7633-4862-8EDA-4E1CD57BFC94}" srcOrd="7" destOrd="0" presId="urn:microsoft.com/office/officeart/2018/2/layout/IconVerticalSolidList"/>
    <dgm:cxn modelId="{149D07B2-29A8-4852-9296-DF4AF7C15C2F}" type="presParOf" srcId="{B758AF22-DE71-490A-9EA3-592D510513C4}" destId="{C6C4FD22-3FC8-4A33-89E0-1DB5B116AAE5}" srcOrd="8" destOrd="0" presId="urn:microsoft.com/office/officeart/2018/2/layout/IconVerticalSolidList"/>
    <dgm:cxn modelId="{335E515E-76C7-463A-96A2-2DA6A196CB47}" type="presParOf" srcId="{C6C4FD22-3FC8-4A33-89E0-1DB5B116AAE5}" destId="{DE993DE7-4EED-479E-90F5-F5728E1A7D2F}" srcOrd="0" destOrd="0" presId="urn:microsoft.com/office/officeart/2018/2/layout/IconVerticalSolidList"/>
    <dgm:cxn modelId="{4BAD1F44-87E0-4223-9D0D-C02AC528C3AC}" type="presParOf" srcId="{C6C4FD22-3FC8-4A33-89E0-1DB5B116AAE5}" destId="{0747C702-B515-479F-8F64-461DED9345EC}" srcOrd="1" destOrd="0" presId="urn:microsoft.com/office/officeart/2018/2/layout/IconVerticalSolidList"/>
    <dgm:cxn modelId="{CB8D3A72-1058-4659-AD2D-D77D6C7C17C0}" type="presParOf" srcId="{C6C4FD22-3FC8-4A33-89E0-1DB5B116AAE5}" destId="{61E34B76-ED23-4397-B9E2-D64D6BCA5DC9}" srcOrd="2" destOrd="0" presId="urn:microsoft.com/office/officeart/2018/2/layout/IconVerticalSolidList"/>
    <dgm:cxn modelId="{69651F80-B8D8-4570-9D3E-9BBBCB4E39C4}" type="presParOf" srcId="{C6C4FD22-3FC8-4A33-89E0-1DB5B116AAE5}" destId="{EA4D1617-936B-4909-BC59-7E731A0D780D}" srcOrd="3" destOrd="0" presId="urn:microsoft.com/office/officeart/2018/2/layout/IconVerticalSolidList"/>
    <dgm:cxn modelId="{AE8FE332-4214-44F9-A750-436FE9469CDC}" type="presParOf" srcId="{B758AF22-DE71-490A-9EA3-592D510513C4}" destId="{38D43E98-C7A7-4602-8F27-0C06DA9A903D}" srcOrd="9" destOrd="0" presId="urn:microsoft.com/office/officeart/2018/2/layout/IconVerticalSolidList"/>
    <dgm:cxn modelId="{9533A58D-D86A-4D3B-A1AC-9DEEDE7D977E}" type="presParOf" srcId="{B758AF22-DE71-490A-9EA3-592D510513C4}" destId="{A225AE0E-BE52-483F-9196-B1D079ABE677}" srcOrd="10" destOrd="0" presId="urn:microsoft.com/office/officeart/2018/2/layout/IconVerticalSolidList"/>
    <dgm:cxn modelId="{45D99B5C-A3A3-4785-8660-25A8FD8FF3C9}" type="presParOf" srcId="{A225AE0E-BE52-483F-9196-B1D079ABE677}" destId="{2B6BCAC0-5400-4411-B22C-C9CF74B52E67}" srcOrd="0" destOrd="0" presId="urn:microsoft.com/office/officeart/2018/2/layout/IconVerticalSolidList"/>
    <dgm:cxn modelId="{48ACF952-D6B0-4484-9650-ADCBEB4DD9C5}" type="presParOf" srcId="{A225AE0E-BE52-483F-9196-B1D079ABE677}" destId="{17049F16-75B4-499C-A041-4CBCB48C1015}" srcOrd="1" destOrd="0" presId="urn:microsoft.com/office/officeart/2018/2/layout/IconVerticalSolidList"/>
    <dgm:cxn modelId="{829C0A4B-7E63-4EFD-9FF9-AE138219F754}" type="presParOf" srcId="{A225AE0E-BE52-483F-9196-B1D079ABE677}" destId="{FF47263C-3CD5-4626-B325-D0FE785E3969}" srcOrd="2" destOrd="0" presId="urn:microsoft.com/office/officeart/2018/2/layout/IconVerticalSolidList"/>
    <dgm:cxn modelId="{36BE262C-E97A-4F99-896E-855951D5BC08}" type="presParOf" srcId="{A225AE0E-BE52-483F-9196-B1D079ABE677}" destId="{C91AA760-4F37-40B3-A7E5-C2B8C7B8257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08CDA6-070C-4FAE-A06E-3CEB65E87E90}"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BFF3CE7D-05AB-4E5B-A941-EC8F0E9ACD55}">
      <dgm:prSet/>
      <dgm:spPr/>
      <dgm:t>
        <a:bodyPr/>
        <a:lstStyle/>
        <a:p>
          <a:r>
            <a:rPr lang="en-US" b="1" dirty="0"/>
            <a:t>Do you align?  Why or why not?</a:t>
          </a:r>
        </a:p>
        <a:p>
          <a:r>
            <a:rPr lang="en-US" b="1" dirty="0"/>
            <a:t>*Create a lounge/cafe discussion and an introduction discussion so your students can get to know one another</a:t>
          </a:r>
        </a:p>
      </dgm:t>
    </dgm:pt>
    <dgm:pt modelId="{CCA7CBEE-B9DC-4EDD-9EFD-58305C10A3AB}" type="parTrans" cxnId="{0231A39A-5A27-4A06-8DE9-2D9D3E0B40BD}">
      <dgm:prSet/>
      <dgm:spPr/>
      <dgm:t>
        <a:bodyPr/>
        <a:lstStyle/>
        <a:p>
          <a:endParaRPr lang="en-US"/>
        </a:p>
      </dgm:t>
    </dgm:pt>
    <dgm:pt modelId="{9BDF2A89-6186-4D57-BE94-3C9EEC362EDA}" type="sibTrans" cxnId="{0231A39A-5A27-4A06-8DE9-2D9D3E0B40BD}">
      <dgm:prSet/>
      <dgm:spPr/>
      <dgm:t>
        <a:bodyPr/>
        <a:lstStyle/>
        <a:p>
          <a:endParaRPr lang="en-US"/>
        </a:p>
      </dgm:t>
    </dgm:pt>
    <dgm:pt modelId="{50D71B38-5FD7-4A71-9DC6-AEE64998D8FB}">
      <dgm:prSet/>
      <dgm:spPr/>
      <dgm:t>
        <a:bodyPr/>
        <a:lstStyle/>
        <a:p>
          <a:r>
            <a:rPr lang="en-US" b="1" dirty="0"/>
            <a:t>Jot down the methods you are using in your class for regular and effective contact according to each section of the rubric or think about what you plan to do for your new online class</a:t>
          </a:r>
        </a:p>
      </dgm:t>
    </dgm:pt>
    <dgm:pt modelId="{215F9910-0078-4B1B-85E8-EAF1B55F1E3B}" type="parTrans" cxnId="{FEAADCF0-83BC-444D-B50B-2C04DDEB0C4C}">
      <dgm:prSet/>
      <dgm:spPr/>
      <dgm:t>
        <a:bodyPr/>
        <a:lstStyle/>
        <a:p>
          <a:endParaRPr lang="en-US"/>
        </a:p>
      </dgm:t>
    </dgm:pt>
    <dgm:pt modelId="{5A7951A0-960C-4767-B17E-863590207934}" type="sibTrans" cxnId="{FEAADCF0-83BC-444D-B50B-2C04DDEB0C4C}">
      <dgm:prSet/>
      <dgm:spPr/>
      <dgm:t>
        <a:bodyPr/>
        <a:lstStyle/>
        <a:p>
          <a:endParaRPr lang="en-US"/>
        </a:p>
      </dgm:t>
    </dgm:pt>
    <dgm:pt modelId="{AADB86B9-947D-4947-A00D-C6474865E80C}">
      <dgm:prSet/>
      <dgm:spPr/>
      <dgm:t>
        <a:bodyPr/>
        <a:lstStyle/>
        <a:p>
          <a:r>
            <a:rPr lang="en-US" b="1" dirty="0"/>
            <a:t>Do you provide student-student initiated contact discussions, peer activities, or group projects?</a:t>
          </a:r>
        </a:p>
      </dgm:t>
    </dgm:pt>
    <dgm:pt modelId="{00B208EC-B310-4F15-8C55-3EA9C78519E1}" type="parTrans" cxnId="{7E1B11CA-5E0C-44B5-9C8A-F56720EE3330}">
      <dgm:prSet/>
      <dgm:spPr/>
      <dgm:t>
        <a:bodyPr/>
        <a:lstStyle/>
        <a:p>
          <a:endParaRPr lang="en-US"/>
        </a:p>
      </dgm:t>
    </dgm:pt>
    <dgm:pt modelId="{D4A9B5C0-0D74-49F8-B5BA-B1926B5C09BE}" type="sibTrans" cxnId="{7E1B11CA-5E0C-44B5-9C8A-F56720EE3330}">
      <dgm:prSet/>
      <dgm:spPr/>
      <dgm:t>
        <a:bodyPr/>
        <a:lstStyle/>
        <a:p>
          <a:endParaRPr lang="en-US"/>
        </a:p>
      </dgm:t>
    </dgm:pt>
    <dgm:pt modelId="{B68DE974-0F95-4A9D-B2CA-BA0738EA3F81}">
      <dgm:prSet/>
      <dgm:spPr/>
      <dgm:t>
        <a:bodyPr/>
        <a:lstStyle/>
        <a:p>
          <a:r>
            <a:rPr lang="en-US" b="1" dirty="0"/>
            <a:t>Are you providing feedback on assignments, posting inside the discussion board along with students, do you have weekly assignments/tests, announcements, or other modes of contact with your class?</a:t>
          </a:r>
        </a:p>
      </dgm:t>
    </dgm:pt>
    <dgm:pt modelId="{F321802A-66D4-466E-B5E8-8BD56AB1D365}" type="parTrans" cxnId="{134A56FA-3EC7-4CF7-A356-B5F64FD8D3F8}">
      <dgm:prSet/>
      <dgm:spPr/>
      <dgm:t>
        <a:bodyPr/>
        <a:lstStyle/>
        <a:p>
          <a:endParaRPr lang="en-US"/>
        </a:p>
      </dgm:t>
    </dgm:pt>
    <dgm:pt modelId="{F48C70F2-9DD2-4C7B-889A-5ACB986C5D9C}" type="sibTrans" cxnId="{134A56FA-3EC7-4CF7-A356-B5F64FD8D3F8}">
      <dgm:prSet/>
      <dgm:spPr/>
      <dgm:t>
        <a:bodyPr/>
        <a:lstStyle/>
        <a:p>
          <a:endParaRPr lang="en-US"/>
        </a:p>
      </dgm:t>
    </dgm:pt>
    <dgm:pt modelId="{6BA39533-23FE-4F5B-9C5F-EE0C921EBEFC}" type="pres">
      <dgm:prSet presAssocID="{9108CDA6-070C-4FAE-A06E-3CEB65E87E90}" presName="matrix" presStyleCnt="0">
        <dgm:presLayoutVars>
          <dgm:chMax val="1"/>
          <dgm:dir/>
          <dgm:resizeHandles val="exact"/>
        </dgm:presLayoutVars>
      </dgm:prSet>
      <dgm:spPr/>
    </dgm:pt>
    <dgm:pt modelId="{FC085D1F-1678-4649-86BE-7C1C82BFFB84}" type="pres">
      <dgm:prSet presAssocID="{9108CDA6-070C-4FAE-A06E-3CEB65E87E90}" presName="diamond" presStyleLbl="bgShp" presStyleIdx="0" presStyleCnt="1"/>
      <dgm:spPr/>
    </dgm:pt>
    <dgm:pt modelId="{B8654A44-EC76-47F7-9F55-4BAB5F6B13E2}" type="pres">
      <dgm:prSet presAssocID="{9108CDA6-070C-4FAE-A06E-3CEB65E87E90}" presName="quad1" presStyleLbl="node1" presStyleIdx="0" presStyleCnt="4">
        <dgm:presLayoutVars>
          <dgm:chMax val="0"/>
          <dgm:chPref val="0"/>
          <dgm:bulletEnabled val="1"/>
        </dgm:presLayoutVars>
      </dgm:prSet>
      <dgm:spPr/>
    </dgm:pt>
    <dgm:pt modelId="{C63D8285-9440-4022-A3AB-CDEFA02BB719}" type="pres">
      <dgm:prSet presAssocID="{9108CDA6-070C-4FAE-A06E-3CEB65E87E90}" presName="quad2" presStyleLbl="node1" presStyleIdx="1" presStyleCnt="4">
        <dgm:presLayoutVars>
          <dgm:chMax val="0"/>
          <dgm:chPref val="0"/>
          <dgm:bulletEnabled val="1"/>
        </dgm:presLayoutVars>
      </dgm:prSet>
      <dgm:spPr/>
    </dgm:pt>
    <dgm:pt modelId="{3815E66B-F844-4307-8317-D39AA864EC1E}" type="pres">
      <dgm:prSet presAssocID="{9108CDA6-070C-4FAE-A06E-3CEB65E87E90}" presName="quad3" presStyleLbl="node1" presStyleIdx="2" presStyleCnt="4">
        <dgm:presLayoutVars>
          <dgm:chMax val="0"/>
          <dgm:chPref val="0"/>
          <dgm:bulletEnabled val="1"/>
        </dgm:presLayoutVars>
      </dgm:prSet>
      <dgm:spPr/>
    </dgm:pt>
    <dgm:pt modelId="{715A95AE-DBA3-4C1B-86D9-A3D8DC74BABC}" type="pres">
      <dgm:prSet presAssocID="{9108CDA6-070C-4FAE-A06E-3CEB65E87E90}" presName="quad4" presStyleLbl="node1" presStyleIdx="3" presStyleCnt="4">
        <dgm:presLayoutVars>
          <dgm:chMax val="0"/>
          <dgm:chPref val="0"/>
          <dgm:bulletEnabled val="1"/>
        </dgm:presLayoutVars>
      </dgm:prSet>
      <dgm:spPr/>
    </dgm:pt>
  </dgm:ptLst>
  <dgm:cxnLst>
    <dgm:cxn modelId="{4509C204-32C3-4432-BA97-FDFF3A8FBCC3}" type="presOf" srcId="{AADB86B9-947D-4947-A00D-C6474865E80C}" destId="{3815E66B-F844-4307-8317-D39AA864EC1E}" srcOrd="0" destOrd="0" presId="urn:microsoft.com/office/officeart/2005/8/layout/matrix3"/>
    <dgm:cxn modelId="{FC8FB943-8112-46EB-9FA6-CE1BCA5DE6A5}" type="presOf" srcId="{9108CDA6-070C-4FAE-A06E-3CEB65E87E90}" destId="{6BA39533-23FE-4F5B-9C5F-EE0C921EBEFC}" srcOrd="0" destOrd="0" presId="urn:microsoft.com/office/officeart/2005/8/layout/matrix3"/>
    <dgm:cxn modelId="{089B2864-51F1-4824-9C87-9FA0BF739F2E}" type="presOf" srcId="{BFF3CE7D-05AB-4E5B-A941-EC8F0E9ACD55}" destId="{B8654A44-EC76-47F7-9F55-4BAB5F6B13E2}" srcOrd="0" destOrd="0" presId="urn:microsoft.com/office/officeart/2005/8/layout/matrix3"/>
    <dgm:cxn modelId="{3417DD58-A8A1-4307-8138-C1B3CB76FCDE}" type="presOf" srcId="{B68DE974-0F95-4A9D-B2CA-BA0738EA3F81}" destId="{715A95AE-DBA3-4C1B-86D9-A3D8DC74BABC}" srcOrd="0" destOrd="0" presId="urn:microsoft.com/office/officeart/2005/8/layout/matrix3"/>
    <dgm:cxn modelId="{0231A39A-5A27-4A06-8DE9-2D9D3E0B40BD}" srcId="{9108CDA6-070C-4FAE-A06E-3CEB65E87E90}" destId="{BFF3CE7D-05AB-4E5B-A941-EC8F0E9ACD55}" srcOrd="0" destOrd="0" parTransId="{CCA7CBEE-B9DC-4EDD-9EFD-58305C10A3AB}" sibTransId="{9BDF2A89-6186-4D57-BE94-3C9EEC362EDA}"/>
    <dgm:cxn modelId="{18716EAD-5F61-4A03-A77C-23F6171F2189}" type="presOf" srcId="{50D71B38-5FD7-4A71-9DC6-AEE64998D8FB}" destId="{C63D8285-9440-4022-A3AB-CDEFA02BB719}" srcOrd="0" destOrd="0" presId="urn:microsoft.com/office/officeart/2005/8/layout/matrix3"/>
    <dgm:cxn modelId="{7E1B11CA-5E0C-44B5-9C8A-F56720EE3330}" srcId="{9108CDA6-070C-4FAE-A06E-3CEB65E87E90}" destId="{AADB86B9-947D-4947-A00D-C6474865E80C}" srcOrd="2" destOrd="0" parTransId="{00B208EC-B310-4F15-8C55-3EA9C78519E1}" sibTransId="{D4A9B5C0-0D74-49F8-B5BA-B1926B5C09BE}"/>
    <dgm:cxn modelId="{FEAADCF0-83BC-444D-B50B-2C04DDEB0C4C}" srcId="{9108CDA6-070C-4FAE-A06E-3CEB65E87E90}" destId="{50D71B38-5FD7-4A71-9DC6-AEE64998D8FB}" srcOrd="1" destOrd="0" parTransId="{215F9910-0078-4B1B-85E8-EAF1B55F1E3B}" sibTransId="{5A7951A0-960C-4767-B17E-863590207934}"/>
    <dgm:cxn modelId="{134A56FA-3EC7-4CF7-A356-B5F64FD8D3F8}" srcId="{9108CDA6-070C-4FAE-A06E-3CEB65E87E90}" destId="{B68DE974-0F95-4A9D-B2CA-BA0738EA3F81}" srcOrd="3" destOrd="0" parTransId="{F321802A-66D4-466E-B5E8-8BD56AB1D365}" sibTransId="{F48C70F2-9DD2-4C7B-889A-5ACB986C5D9C}"/>
    <dgm:cxn modelId="{90355ADB-5107-4974-9F2E-535509340E3E}" type="presParOf" srcId="{6BA39533-23FE-4F5B-9C5F-EE0C921EBEFC}" destId="{FC085D1F-1678-4649-86BE-7C1C82BFFB84}" srcOrd="0" destOrd="0" presId="urn:microsoft.com/office/officeart/2005/8/layout/matrix3"/>
    <dgm:cxn modelId="{7E422347-537C-4AAC-A190-D823696D8B90}" type="presParOf" srcId="{6BA39533-23FE-4F5B-9C5F-EE0C921EBEFC}" destId="{B8654A44-EC76-47F7-9F55-4BAB5F6B13E2}" srcOrd="1" destOrd="0" presId="urn:microsoft.com/office/officeart/2005/8/layout/matrix3"/>
    <dgm:cxn modelId="{10EFBFA2-19CD-43AB-853E-BCC7400EB19D}" type="presParOf" srcId="{6BA39533-23FE-4F5B-9C5F-EE0C921EBEFC}" destId="{C63D8285-9440-4022-A3AB-CDEFA02BB719}" srcOrd="2" destOrd="0" presId="urn:microsoft.com/office/officeart/2005/8/layout/matrix3"/>
    <dgm:cxn modelId="{3193C253-9F69-4500-A6B8-03F0688190F7}" type="presParOf" srcId="{6BA39533-23FE-4F5B-9C5F-EE0C921EBEFC}" destId="{3815E66B-F844-4307-8317-D39AA864EC1E}" srcOrd="3" destOrd="0" presId="urn:microsoft.com/office/officeart/2005/8/layout/matrix3"/>
    <dgm:cxn modelId="{3CECD393-F023-43E4-90C1-8A6CE4D82F2B}" type="presParOf" srcId="{6BA39533-23FE-4F5B-9C5F-EE0C921EBEFC}" destId="{715A95AE-DBA3-4C1B-86D9-A3D8DC74BAB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5F6AD4-7376-47EA-99B7-DC1D7C33E88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2657A4C-4620-47A1-A5E3-08A5F20FBE85}">
      <dgm:prSet/>
      <dgm:spPr/>
      <dgm:t>
        <a:bodyPr/>
        <a:lstStyle/>
        <a:p>
          <a:pPr>
            <a:lnSpc>
              <a:spcPct val="100000"/>
            </a:lnSpc>
          </a:pPr>
          <a:r>
            <a:rPr lang="en-US" dirty="0"/>
            <a:t>CCC Accessibility Center: Self-Paced 508 Compliance Training</a:t>
          </a:r>
        </a:p>
      </dgm:t>
    </dgm:pt>
    <dgm:pt modelId="{8D72F936-471C-409C-A7D0-438D28643D76}" type="parTrans" cxnId="{6034C1DD-9663-4E11-B683-E5E329FC6B0D}">
      <dgm:prSet/>
      <dgm:spPr/>
      <dgm:t>
        <a:bodyPr/>
        <a:lstStyle/>
        <a:p>
          <a:endParaRPr lang="en-US"/>
        </a:p>
      </dgm:t>
    </dgm:pt>
    <dgm:pt modelId="{C820BE3E-E4F0-44C8-AC9E-98D05BD940F2}" type="sibTrans" cxnId="{6034C1DD-9663-4E11-B683-E5E329FC6B0D}">
      <dgm:prSet/>
      <dgm:spPr/>
      <dgm:t>
        <a:bodyPr/>
        <a:lstStyle/>
        <a:p>
          <a:endParaRPr lang="en-US"/>
        </a:p>
      </dgm:t>
    </dgm:pt>
    <dgm:pt modelId="{D37E6D74-67A1-41C4-A9F3-65E3457FAE0B}">
      <dgm:prSet custT="1"/>
      <dgm:spPr/>
      <dgm:t>
        <a:bodyPr/>
        <a:lstStyle/>
        <a:p>
          <a:pPr>
            <a:lnSpc>
              <a:spcPct val="100000"/>
            </a:lnSpc>
          </a:pPr>
          <a:r>
            <a:rPr lang="en-US" sz="1100" dirty="0">
              <a:hlinkClick xmlns:r="http://schemas.openxmlformats.org/officeDocument/2006/relationships" r:id="rId1"/>
            </a:rPr>
            <a:t>https://cccaccessibility.org/training/self-paced-accessibility-courses</a:t>
          </a:r>
          <a:endParaRPr lang="en-US" sz="1100" dirty="0"/>
        </a:p>
        <a:p>
          <a:pPr>
            <a:lnSpc>
              <a:spcPct val="100000"/>
            </a:lnSpc>
          </a:pPr>
          <a:r>
            <a:rPr lang="en-US" sz="1100" dirty="0"/>
            <a:t>Or </a:t>
          </a:r>
        </a:p>
        <a:p>
          <a:pPr>
            <a:lnSpc>
              <a:spcPct val="100000"/>
            </a:lnSpc>
          </a:pPr>
          <a:r>
            <a:rPr lang="en-US" sz="1400" dirty="0">
              <a:hlinkClick xmlns:r="http://schemas.openxmlformats.org/officeDocument/2006/relationships" r:id="rId1"/>
            </a:rPr>
            <a:t>Click on this LINK</a:t>
          </a:r>
          <a:endParaRPr lang="en-US" sz="1400" dirty="0"/>
        </a:p>
      </dgm:t>
    </dgm:pt>
    <dgm:pt modelId="{DC7BFDEA-9F23-49FB-AEDA-B1C41F216648}" type="parTrans" cxnId="{93433496-80E5-4607-B2F8-D6B7540BEA12}">
      <dgm:prSet/>
      <dgm:spPr/>
      <dgm:t>
        <a:bodyPr/>
        <a:lstStyle/>
        <a:p>
          <a:endParaRPr lang="en-US"/>
        </a:p>
      </dgm:t>
    </dgm:pt>
    <dgm:pt modelId="{1F9C836A-1763-4879-816E-4BBC88AE5F27}" type="sibTrans" cxnId="{93433496-80E5-4607-B2F8-D6B7540BEA12}">
      <dgm:prSet/>
      <dgm:spPr/>
      <dgm:t>
        <a:bodyPr/>
        <a:lstStyle/>
        <a:p>
          <a:endParaRPr lang="en-US"/>
        </a:p>
      </dgm:t>
    </dgm:pt>
    <dgm:pt modelId="{4018C350-34CE-4D0B-86BC-355E0A0BB854}">
      <dgm:prSet/>
      <dgm:spPr/>
      <dgm:t>
        <a:bodyPr/>
        <a:lstStyle/>
        <a:p>
          <a:pPr>
            <a:lnSpc>
              <a:spcPct val="100000"/>
            </a:lnSpc>
          </a:pPr>
          <a:r>
            <a:rPr lang="en-US"/>
            <a:t>@ONE Online Network of Educators: Course Design Academy</a:t>
          </a:r>
        </a:p>
      </dgm:t>
    </dgm:pt>
    <dgm:pt modelId="{F0172291-5370-414B-9873-459BFFD3C61F}" type="parTrans" cxnId="{CE329652-C171-44D8-B351-6E0904F0C68A}">
      <dgm:prSet/>
      <dgm:spPr/>
      <dgm:t>
        <a:bodyPr/>
        <a:lstStyle/>
        <a:p>
          <a:endParaRPr lang="en-US"/>
        </a:p>
      </dgm:t>
    </dgm:pt>
    <dgm:pt modelId="{F84F13A1-7A06-48B6-902E-7ADAD043B195}" type="sibTrans" cxnId="{CE329652-C171-44D8-B351-6E0904F0C68A}">
      <dgm:prSet/>
      <dgm:spPr/>
      <dgm:t>
        <a:bodyPr/>
        <a:lstStyle/>
        <a:p>
          <a:endParaRPr lang="en-US"/>
        </a:p>
      </dgm:t>
    </dgm:pt>
    <dgm:pt modelId="{21F2188A-55E4-4927-8D18-0E5EE5205452}">
      <dgm:prSet custT="1"/>
      <dgm:spPr/>
      <dgm:t>
        <a:bodyPr/>
        <a:lstStyle/>
        <a:p>
          <a:pPr>
            <a:lnSpc>
              <a:spcPct val="100000"/>
            </a:lnSpc>
          </a:pPr>
          <a:r>
            <a:rPr lang="en-US" sz="1100" dirty="0">
              <a:hlinkClick xmlns:r="http://schemas.openxmlformats.org/officeDocument/2006/relationships" r:id="rId2"/>
            </a:rPr>
            <a:t>https://onlinenetworkofeducators.org/course-design-academy/course-instructors/</a:t>
          </a:r>
          <a:endParaRPr lang="en-US" sz="1100" dirty="0"/>
        </a:p>
        <a:p>
          <a:pPr>
            <a:lnSpc>
              <a:spcPct val="100000"/>
            </a:lnSpc>
          </a:pPr>
          <a:r>
            <a:rPr lang="en-US" sz="1100" dirty="0"/>
            <a:t>Or</a:t>
          </a:r>
        </a:p>
        <a:p>
          <a:pPr>
            <a:lnSpc>
              <a:spcPct val="100000"/>
            </a:lnSpc>
          </a:pPr>
          <a:r>
            <a:rPr lang="en-US" sz="1400" dirty="0">
              <a:hlinkClick xmlns:r="http://schemas.openxmlformats.org/officeDocument/2006/relationships" r:id="rId2"/>
            </a:rPr>
            <a:t>Click on this LINK</a:t>
          </a:r>
          <a:endParaRPr lang="en-US" sz="1400" dirty="0"/>
        </a:p>
      </dgm:t>
    </dgm:pt>
    <dgm:pt modelId="{90FE3C06-DC30-44E5-808C-5D6BAB00A570}" type="parTrans" cxnId="{6AD7F73C-1569-4E15-A07D-ECF0F28D1669}">
      <dgm:prSet/>
      <dgm:spPr/>
      <dgm:t>
        <a:bodyPr/>
        <a:lstStyle/>
        <a:p>
          <a:endParaRPr lang="en-US"/>
        </a:p>
      </dgm:t>
    </dgm:pt>
    <dgm:pt modelId="{9B5B83C9-62EF-4D50-8A00-D5F9D0A96D8A}" type="sibTrans" cxnId="{6AD7F73C-1569-4E15-A07D-ECF0F28D1669}">
      <dgm:prSet/>
      <dgm:spPr/>
      <dgm:t>
        <a:bodyPr/>
        <a:lstStyle/>
        <a:p>
          <a:endParaRPr lang="en-US"/>
        </a:p>
      </dgm:t>
    </dgm:pt>
    <dgm:pt modelId="{0B4D8E8A-C093-4101-9359-A3B9A255D2E0}">
      <dgm:prSet/>
      <dgm:spPr/>
      <dgm:t>
        <a:bodyPr/>
        <a:lstStyle/>
        <a:p>
          <a:pPr>
            <a:lnSpc>
              <a:spcPct val="100000"/>
            </a:lnSpc>
          </a:pPr>
          <a:r>
            <a:rPr lang="en-US"/>
            <a:t>CVC-OEI Rubric Self-Paced Course</a:t>
          </a:r>
        </a:p>
      </dgm:t>
    </dgm:pt>
    <dgm:pt modelId="{6D28AEEE-9F0D-4567-AB31-67537C94B1AD}" type="parTrans" cxnId="{AC3159FB-83A0-4BA6-A3D0-36FA5B745FC2}">
      <dgm:prSet/>
      <dgm:spPr/>
      <dgm:t>
        <a:bodyPr/>
        <a:lstStyle/>
        <a:p>
          <a:endParaRPr lang="en-US"/>
        </a:p>
      </dgm:t>
    </dgm:pt>
    <dgm:pt modelId="{A4695529-717A-4B91-928C-30CCC0DBEEF3}" type="sibTrans" cxnId="{AC3159FB-83A0-4BA6-A3D0-36FA5B745FC2}">
      <dgm:prSet/>
      <dgm:spPr/>
      <dgm:t>
        <a:bodyPr/>
        <a:lstStyle/>
        <a:p>
          <a:endParaRPr lang="en-US"/>
        </a:p>
      </dgm:t>
    </dgm:pt>
    <dgm:pt modelId="{2E518BE9-05D6-4BD9-843E-E2C1886DA38A}">
      <dgm:prSet custT="1"/>
      <dgm:spPr/>
      <dgm:t>
        <a:bodyPr/>
        <a:lstStyle/>
        <a:p>
          <a:pPr>
            <a:lnSpc>
              <a:spcPct val="100000"/>
            </a:lnSpc>
          </a:pPr>
          <a:r>
            <a:rPr lang="en-US" sz="1100" dirty="0">
              <a:hlinkClick xmlns:r="http://schemas.openxmlformats.org/officeDocument/2006/relationships" r:id="rId3"/>
            </a:rPr>
            <a:t>https://ccconlineed.instructure.com/courses/837/modules</a:t>
          </a:r>
          <a:endParaRPr lang="en-US" sz="1100" dirty="0"/>
        </a:p>
        <a:p>
          <a:pPr>
            <a:lnSpc>
              <a:spcPct val="100000"/>
            </a:lnSpc>
          </a:pPr>
          <a:r>
            <a:rPr lang="en-US" sz="1100" dirty="0"/>
            <a:t>Or </a:t>
          </a:r>
        </a:p>
        <a:p>
          <a:pPr>
            <a:lnSpc>
              <a:spcPct val="100000"/>
            </a:lnSpc>
          </a:pPr>
          <a:r>
            <a:rPr lang="en-US" sz="1400" dirty="0">
              <a:hlinkClick xmlns:r="http://schemas.openxmlformats.org/officeDocument/2006/relationships" r:id="rId3"/>
            </a:rPr>
            <a:t>Click on this LINK</a:t>
          </a:r>
          <a:endParaRPr lang="en-US" sz="1400" dirty="0"/>
        </a:p>
      </dgm:t>
    </dgm:pt>
    <dgm:pt modelId="{FC6A2867-5B84-4806-96A1-791F364EC183}" type="parTrans" cxnId="{BDFBFAB1-7B06-4CE6-8532-1C0CB8F07D40}">
      <dgm:prSet/>
      <dgm:spPr/>
      <dgm:t>
        <a:bodyPr/>
        <a:lstStyle/>
        <a:p>
          <a:endParaRPr lang="en-US"/>
        </a:p>
      </dgm:t>
    </dgm:pt>
    <dgm:pt modelId="{CEB169E6-E239-494C-B4F7-471EB2EAD217}" type="sibTrans" cxnId="{BDFBFAB1-7B06-4CE6-8532-1C0CB8F07D40}">
      <dgm:prSet/>
      <dgm:spPr/>
      <dgm:t>
        <a:bodyPr/>
        <a:lstStyle/>
        <a:p>
          <a:endParaRPr lang="en-US"/>
        </a:p>
      </dgm:t>
    </dgm:pt>
    <dgm:pt modelId="{CCEE134E-212C-4FF5-9B30-521FD4A53D2A}" type="pres">
      <dgm:prSet presAssocID="{C85F6AD4-7376-47EA-99B7-DC1D7C33E88A}" presName="root" presStyleCnt="0">
        <dgm:presLayoutVars>
          <dgm:dir/>
          <dgm:resizeHandles val="exact"/>
        </dgm:presLayoutVars>
      </dgm:prSet>
      <dgm:spPr/>
    </dgm:pt>
    <dgm:pt modelId="{C7A1E4DB-7085-4A49-B283-A3B1B3D6D136}" type="pres">
      <dgm:prSet presAssocID="{32657A4C-4620-47A1-A5E3-08A5F20FBE85}" presName="compNode" presStyleCnt="0"/>
      <dgm:spPr/>
    </dgm:pt>
    <dgm:pt modelId="{9DF41318-27E3-4D27-B998-3549629876BB}" type="pres">
      <dgm:prSet presAssocID="{32657A4C-4620-47A1-A5E3-08A5F20FBE85}" presName="bgRect" presStyleLbl="bgShp" presStyleIdx="0" presStyleCnt="3" custLinFactNeighborY="-267"/>
      <dgm:spPr/>
    </dgm:pt>
    <dgm:pt modelId="{D5FF2628-EEFA-4923-8C4C-26FEF58D7067}" type="pres">
      <dgm:prSet presAssocID="{32657A4C-4620-47A1-A5E3-08A5F20FBE85}" presName="iconRect" presStyleLbl="node1" presStyleIdx="0"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Marker"/>
        </a:ext>
      </dgm:extLst>
    </dgm:pt>
    <dgm:pt modelId="{A6653EB5-6B27-4E18-883C-6F9EAA2C8E8A}" type="pres">
      <dgm:prSet presAssocID="{32657A4C-4620-47A1-A5E3-08A5F20FBE85}" presName="spaceRect" presStyleCnt="0"/>
      <dgm:spPr/>
    </dgm:pt>
    <dgm:pt modelId="{2D2BC318-9EB7-42D1-9C5A-ADCF63BE5E95}" type="pres">
      <dgm:prSet presAssocID="{32657A4C-4620-47A1-A5E3-08A5F20FBE85}" presName="parTx" presStyleLbl="revTx" presStyleIdx="0" presStyleCnt="6">
        <dgm:presLayoutVars>
          <dgm:chMax val="0"/>
          <dgm:chPref val="0"/>
        </dgm:presLayoutVars>
      </dgm:prSet>
      <dgm:spPr/>
    </dgm:pt>
    <dgm:pt modelId="{C3CEFA71-213E-496E-98B6-0F8F225127A9}" type="pres">
      <dgm:prSet presAssocID="{32657A4C-4620-47A1-A5E3-08A5F20FBE85}" presName="desTx" presStyleLbl="revTx" presStyleIdx="1" presStyleCnt="6">
        <dgm:presLayoutVars/>
      </dgm:prSet>
      <dgm:spPr/>
    </dgm:pt>
    <dgm:pt modelId="{37EB1D1A-3BB3-4A1F-B8B5-7C59280A18F6}" type="pres">
      <dgm:prSet presAssocID="{C820BE3E-E4F0-44C8-AC9E-98D05BD940F2}" presName="sibTrans" presStyleCnt="0"/>
      <dgm:spPr/>
    </dgm:pt>
    <dgm:pt modelId="{2B870804-1B1E-45B8-917E-25F025C9664A}" type="pres">
      <dgm:prSet presAssocID="{4018C350-34CE-4D0B-86BC-355E0A0BB854}" presName="compNode" presStyleCnt="0"/>
      <dgm:spPr/>
    </dgm:pt>
    <dgm:pt modelId="{5D0C8578-1A90-4BD2-BCB5-B01D0BA45654}" type="pres">
      <dgm:prSet presAssocID="{4018C350-34CE-4D0B-86BC-355E0A0BB854}" presName="bgRect" presStyleLbl="bgShp" presStyleIdx="1" presStyleCnt="3"/>
      <dgm:spPr/>
    </dgm:pt>
    <dgm:pt modelId="{4ACAB0DB-F50F-4623-BDA5-C691EE04858A}" type="pres">
      <dgm:prSet presAssocID="{4018C350-34CE-4D0B-86BC-355E0A0BB854}" presName="iconRect" presStyleLbl="node1" presStyleIdx="1"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Laptop"/>
        </a:ext>
      </dgm:extLst>
    </dgm:pt>
    <dgm:pt modelId="{98962D97-CC76-4C79-97FF-F93AB15093B3}" type="pres">
      <dgm:prSet presAssocID="{4018C350-34CE-4D0B-86BC-355E0A0BB854}" presName="spaceRect" presStyleCnt="0"/>
      <dgm:spPr/>
    </dgm:pt>
    <dgm:pt modelId="{5209E8B5-B998-4737-9107-BF92F8279B28}" type="pres">
      <dgm:prSet presAssocID="{4018C350-34CE-4D0B-86BC-355E0A0BB854}" presName="parTx" presStyleLbl="revTx" presStyleIdx="2" presStyleCnt="6">
        <dgm:presLayoutVars>
          <dgm:chMax val="0"/>
          <dgm:chPref val="0"/>
        </dgm:presLayoutVars>
      </dgm:prSet>
      <dgm:spPr/>
    </dgm:pt>
    <dgm:pt modelId="{81B2E43A-B9C1-4619-A4B4-A1014E06FCBF}" type="pres">
      <dgm:prSet presAssocID="{4018C350-34CE-4D0B-86BC-355E0A0BB854}" presName="desTx" presStyleLbl="revTx" presStyleIdx="3" presStyleCnt="6">
        <dgm:presLayoutVars/>
      </dgm:prSet>
      <dgm:spPr/>
    </dgm:pt>
    <dgm:pt modelId="{CAC8DFB3-4BC5-4B31-B487-1DC40640A36E}" type="pres">
      <dgm:prSet presAssocID="{F84F13A1-7A06-48B6-902E-7ADAD043B195}" presName="sibTrans" presStyleCnt="0"/>
      <dgm:spPr/>
    </dgm:pt>
    <dgm:pt modelId="{61050714-0947-4C3C-A35C-94CB0FB9DF53}" type="pres">
      <dgm:prSet presAssocID="{0B4D8E8A-C093-4101-9359-A3B9A255D2E0}" presName="compNode" presStyleCnt="0"/>
      <dgm:spPr/>
    </dgm:pt>
    <dgm:pt modelId="{661EEDE9-4C89-4DDF-BF17-477C8C0A100B}" type="pres">
      <dgm:prSet presAssocID="{0B4D8E8A-C093-4101-9359-A3B9A255D2E0}" presName="bgRect" presStyleLbl="bgShp" presStyleIdx="2" presStyleCnt="3"/>
      <dgm:spPr/>
    </dgm:pt>
    <dgm:pt modelId="{BB85273E-B783-462D-BB34-35C248ED2801}" type="pres">
      <dgm:prSet presAssocID="{0B4D8E8A-C093-4101-9359-A3B9A255D2E0}" presName="iconRect" presStyleLbl="node1" presStyleIdx="2" presStyleCnt="3"/>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Checkmark"/>
        </a:ext>
      </dgm:extLst>
    </dgm:pt>
    <dgm:pt modelId="{716582E3-E320-4517-931B-A0A8264E6890}" type="pres">
      <dgm:prSet presAssocID="{0B4D8E8A-C093-4101-9359-A3B9A255D2E0}" presName="spaceRect" presStyleCnt="0"/>
      <dgm:spPr/>
    </dgm:pt>
    <dgm:pt modelId="{6CE753B9-2672-4307-B925-90874EDE437B}" type="pres">
      <dgm:prSet presAssocID="{0B4D8E8A-C093-4101-9359-A3B9A255D2E0}" presName="parTx" presStyleLbl="revTx" presStyleIdx="4" presStyleCnt="6">
        <dgm:presLayoutVars>
          <dgm:chMax val="0"/>
          <dgm:chPref val="0"/>
        </dgm:presLayoutVars>
      </dgm:prSet>
      <dgm:spPr/>
    </dgm:pt>
    <dgm:pt modelId="{49DD6651-560D-4536-BFAF-DA329E7F3F8B}" type="pres">
      <dgm:prSet presAssocID="{0B4D8E8A-C093-4101-9359-A3B9A255D2E0}" presName="desTx" presStyleLbl="revTx" presStyleIdx="5" presStyleCnt="6">
        <dgm:presLayoutVars/>
      </dgm:prSet>
      <dgm:spPr/>
    </dgm:pt>
  </dgm:ptLst>
  <dgm:cxnLst>
    <dgm:cxn modelId="{69C36B31-21F0-4AFF-A6DE-527B9C6EC6AF}" type="presOf" srcId="{4018C350-34CE-4D0B-86BC-355E0A0BB854}" destId="{5209E8B5-B998-4737-9107-BF92F8279B28}" srcOrd="0" destOrd="0" presId="urn:microsoft.com/office/officeart/2018/2/layout/IconVerticalSolidList"/>
    <dgm:cxn modelId="{E4073F35-8BEB-44BE-9C9A-8BFAB76364AF}" type="presOf" srcId="{2E518BE9-05D6-4BD9-843E-E2C1886DA38A}" destId="{49DD6651-560D-4536-BFAF-DA329E7F3F8B}" srcOrd="0" destOrd="0" presId="urn:microsoft.com/office/officeart/2018/2/layout/IconVerticalSolidList"/>
    <dgm:cxn modelId="{6AD7F73C-1569-4E15-A07D-ECF0F28D1669}" srcId="{4018C350-34CE-4D0B-86BC-355E0A0BB854}" destId="{21F2188A-55E4-4927-8D18-0E5EE5205452}" srcOrd="0" destOrd="0" parTransId="{90FE3C06-DC30-44E5-808C-5D6BAB00A570}" sibTransId="{9B5B83C9-62EF-4D50-8A00-D5F9D0A96D8A}"/>
    <dgm:cxn modelId="{2806735D-0B5B-4F56-91D4-EFCA4D5C27F4}" type="presOf" srcId="{21F2188A-55E4-4927-8D18-0E5EE5205452}" destId="{81B2E43A-B9C1-4619-A4B4-A1014E06FCBF}" srcOrd="0" destOrd="0" presId="urn:microsoft.com/office/officeart/2018/2/layout/IconVerticalSolidList"/>
    <dgm:cxn modelId="{CE329652-C171-44D8-B351-6E0904F0C68A}" srcId="{C85F6AD4-7376-47EA-99B7-DC1D7C33E88A}" destId="{4018C350-34CE-4D0B-86BC-355E0A0BB854}" srcOrd="1" destOrd="0" parTransId="{F0172291-5370-414B-9873-459BFFD3C61F}" sibTransId="{F84F13A1-7A06-48B6-902E-7ADAD043B195}"/>
    <dgm:cxn modelId="{16101C59-51A7-424D-B73F-B83F3708CC7E}" type="presOf" srcId="{D37E6D74-67A1-41C4-A9F3-65E3457FAE0B}" destId="{C3CEFA71-213E-496E-98B6-0F8F225127A9}" srcOrd="0" destOrd="0" presId="urn:microsoft.com/office/officeart/2018/2/layout/IconVerticalSolidList"/>
    <dgm:cxn modelId="{93433496-80E5-4607-B2F8-D6B7540BEA12}" srcId="{32657A4C-4620-47A1-A5E3-08A5F20FBE85}" destId="{D37E6D74-67A1-41C4-A9F3-65E3457FAE0B}" srcOrd="0" destOrd="0" parTransId="{DC7BFDEA-9F23-49FB-AEDA-B1C41F216648}" sibTransId="{1F9C836A-1763-4879-816E-4BBC88AE5F27}"/>
    <dgm:cxn modelId="{3202A2AE-BEE3-4F35-B4BC-18F79C9F427E}" type="presOf" srcId="{C85F6AD4-7376-47EA-99B7-DC1D7C33E88A}" destId="{CCEE134E-212C-4FF5-9B30-521FD4A53D2A}" srcOrd="0" destOrd="0" presId="urn:microsoft.com/office/officeart/2018/2/layout/IconVerticalSolidList"/>
    <dgm:cxn modelId="{BDFBFAB1-7B06-4CE6-8532-1C0CB8F07D40}" srcId="{0B4D8E8A-C093-4101-9359-A3B9A255D2E0}" destId="{2E518BE9-05D6-4BD9-843E-E2C1886DA38A}" srcOrd="0" destOrd="0" parTransId="{FC6A2867-5B84-4806-96A1-791F364EC183}" sibTransId="{CEB169E6-E239-494C-B4F7-471EB2EAD217}"/>
    <dgm:cxn modelId="{F0784BD0-BC84-44A1-9695-A3D583BDF7C3}" type="presOf" srcId="{32657A4C-4620-47A1-A5E3-08A5F20FBE85}" destId="{2D2BC318-9EB7-42D1-9C5A-ADCF63BE5E95}" srcOrd="0" destOrd="0" presId="urn:microsoft.com/office/officeart/2018/2/layout/IconVerticalSolidList"/>
    <dgm:cxn modelId="{6034C1DD-9663-4E11-B683-E5E329FC6B0D}" srcId="{C85F6AD4-7376-47EA-99B7-DC1D7C33E88A}" destId="{32657A4C-4620-47A1-A5E3-08A5F20FBE85}" srcOrd="0" destOrd="0" parTransId="{8D72F936-471C-409C-A7D0-438D28643D76}" sibTransId="{C820BE3E-E4F0-44C8-AC9E-98D05BD940F2}"/>
    <dgm:cxn modelId="{592BFEEA-AABF-4602-923B-36730DEA4A94}" type="presOf" srcId="{0B4D8E8A-C093-4101-9359-A3B9A255D2E0}" destId="{6CE753B9-2672-4307-B925-90874EDE437B}" srcOrd="0" destOrd="0" presId="urn:microsoft.com/office/officeart/2018/2/layout/IconVerticalSolidList"/>
    <dgm:cxn modelId="{AC3159FB-83A0-4BA6-A3D0-36FA5B745FC2}" srcId="{C85F6AD4-7376-47EA-99B7-DC1D7C33E88A}" destId="{0B4D8E8A-C093-4101-9359-A3B9A255D2E0}" srcOrd="2" destOrd="0" parTransId="{6D28AEEE-9F0D-4567-AB31-67537C94B1AD}" sibTransId="{A4695529-717A-4B91-928C-30CCC0DBEEF3}"/>
    <dgm:cxn modelId="{9BFD1534-FCDA-4559-B83F-CA916BA44A8D}" type="presParOf" srcId="{CCEE134E-212C-4FF5-9B30-521FD4A53D2A}" destId="{C7A1E4DB-7085-4A49-B283-A3B1B3D6D136}" srcOrd="0" destOrd="0" presId="urn:microsoft.com/office/officeart/2018/2/layout/IconVerticalSolidList"/>
    <dgm:cxn modelId="{896D8E66-2ADC-4401-ADCA-33DC2A8B214F}" type="presParOf" srcId="{C7A1E4DB-7085-4A49-B283-A3B1B3D6D136}" destId="{9DF41318-27E3-4D27-B998-3549629876BB}" srcOrd="0" destOrd="0" presId="urn:microsoft.com/office/officeart/2018/2/layout/IconVerticalSolidList"/>
    <dgm:cxn modelId="{A96FC36A-D407-4BDD-BD37-059A39234C11}" type="presParOf" srcId="{C7A1E4DB-7085-4A49-B283-A3B1B3D6D136}" destId="{D5FF2628-EEFA-4923-8C4C-26FEF58D7067}" srcOrd="1" destOrd="0" presId="urn:microsoft.com/office/officeart/2018/2/layout/IconVerticalSolidList"/>
    <dgm:cxn modelId="{5650384B-BFA9-4705-9C47-132C38CD679F}" type="presParOf" srcId="{C7A1E4DB-7085-4A49-B283-A3B1B3D6D136}" destId="{A6653EB5-6B27-4E18-883C-6F9EAA2C8E8A}" srcOrd="2" destOrd="0" presId="urn:microsoft.com/office/officeart/2018/2/layout/IconVerticalSolidList"/>
    <dgm:cxn modelId="{A4264B67-2635-4437-8704-D7AD5720201C}" type="presParOf" srcId="{C7A1E4DB-7085-4A49-B283-A3B1B3D6D136}" destId="{2D2BC318-9EB7-42D1-9C5A-ADCF63BE5E95}" srcOrd="3" destOrd="0" presId="urn:microsoft.com/office/officeart/2018/2/layout/IconVerticalSolidList"/>
    <dgm:cxn modelId="{153619A7-062D-43DB-B6DF-790DE1F354D9}" type="presParOf" srcId="{C7A1E4DB-7085-4A49-B283-A3B1B3D6D136}" destId="{C3CEFA71-213E-496E-98B6-0F8F225127A9}" srcOrd="4" destOrd="0" presId="urn:microsoft.com/office/officeart/2018/2/layout/IconVerticalSolidList"/>
    <dgm:cxn modelId="{3C0A3255-C6F8-4CB4-9EFE-0DF8AAE489CB}" type="presParOf" srcId="{CCEE134E-212C-4FF5-9B30-521FD4A53D2A}" destId="{37EB1D1A-3BB3-4A1F-B8B5-7C59280A18F6}" srcOrd="1" destOrd="0" presId="urn:microsoft.com/office/officeart/2018/2/layout/IconVerticalSolidList"/>
    <dgm:cxn modelId="{B0974ECC-D822-4915-98AA-CD3F1024349A}" type="presParOf" srcId="{CCEE134E-212C-4FF5-9B30-521FD4A53D2A}" destId="{2B870804-1B1E-45B8-917E-25F025C9664A}" srcOrd="2" destOrd="0" presId="urn:microsoft.com/office/officeart/2018/2/layout/IconVerticalSolidList"/>
    <dgm:cxn modelId="{7B3D4076-DE85-4CD6-A3D8-B00B98E5515B}" type="presParOf" srcId="{2B870804-1B1E-45B8-917E-25F025C9664A}" destId="{5D0C8578-1A90-4BD2-BCB5-B01D0BA45654}" srcOrd="0" destOrd="0" presId="urn:microsoft.com/office/officeart/2018/2/layout/IconVerticalSolidList"/>
    <dgm:cxn modelId="{99C41F07-4BF4-41F0-B43A-46D11F286F12}" type="presParOf" srcId="{2B870804-1B1E-45B8-917E-25F025C9664A}" destId="{4ACAB0DB-F50F-4623-BDA5-C691EE04858A}" srcOrd="1" destOrd="0" presId="urn:microsoft.com/office/officeart/2018/2/layout/IconVerticalSolidList"/>
    <dgm:cxn modelId="{CF25B882-A5C2-434F-B755-FE9600085BF7}" type="presParOf" srcId="{2B870804-1B1E-45B8-917E-25F025C9664A}" destId="{98962D97-CC76-4C79-97FF-F93AB15093B3}" srcOrd="2" destOrd="0" presId="urn:microsoft.com/office/officeart/2018/2/layout/IconVerticalSolidList"/>
    <dgm:cxn modelId="{46E39774-4658-4A3E-B5A0-F66B54AB2D2A}" type="presParOf" srcId="{2B870804-1B1E-45B8-917E-25F025C9664A}" destId="{5209E8B5-B998-4737-9107-BF92F8279B28}" srcOrd="3" destOrd="0" presId="urn:microsoft.com/office/officeart/2018/2/layout/IconVerticalSolidList"/>
    <dgm:cxn modelId="{27103F52-7F03-4669-9650-B2DF7CBAC02D}" type="presParOf" srcId="{2B870804-1B1E-45B8-917E-25F025C9664A}" destId="{81B2E43A-B9C1-4619-A4B4-A1014E06FCBF}" srcOrd="4" destOrd="0" presId="urn:microsoft.com/office/officeart/2018/2/layout/IconVerticalSolidList"/>
    <dgm:cxn modelId="{1E50FE66-71E5-49EE-8E4E-948D6C60B1E2}" type="presParOf" srcId="{CCEE134E-212C-4FF5-9B30-521FD4A53D2A}" destId="{CAC8DFB3-4BC5-4B31-B487-1DC40640A36E}" srcOrd="3" destOrd="0" presId="urn:microsoft.com/office/officeart/2018/2/layout/IconVerticalSolidList"/>
    <dgm:cxn modelId="{C7B1ADB9-9D56-412E-BD7A-01E98DF9D626}" type="presParOf" srcId="{CCEE134E-212C-4FF5-9B30-521FD4A53D2A}" destId="{61050714-0947-4C3C-A35C-94CB0FB9DF53}" srcOrd="4" destOrd="0" presId="urn:microsoft.com/office/officeart/2018/2/layout/IconVerticalSolidList"/>
    <dgm:cxn modelId="{173C2899-AA47-4638-B7E3-929238E25CFE}" type="presParOf" srcId="{61050714-0947-4C3C-A35C-94CB0FB9DF53}" destId="{661EEDE9-4C89-4DDF-BF17-477C8C0A100B}" srcOrd="0" destOrd="0" presId="urn:microsoft.com/office/officeart/2018/2/layout/IconVerticalSolidList"/>
    <dgm:cxn modelId="{F74E70F7-4B6F-46E0-96B8-EF495D0964EC}" type="presParOf" srcId="{61050714-0947-4C3C-A35C-94CB0FB9DF53}" destId="{BB85273E-B783-462D-BB34-35C248ED2801}" srcOrd="1" destOrd="0" presId="urn:microsoft.com/office/officeart/2018/2/layout/IconVerticalSolidList"/>
    <dgm:cxn modelId="{FA458D6A-2440-442C-A6BD-3D086A194EB0}" type="presParOf" srcId="{61050714-0947-4C3C-A35C-94CB0FB9DF53}" destId="{716582E3-E320-4517-931B-A0A8264E6890}" srcOrd="2" destOrd="0" presId="urn:microsoft.com/office/officeart/2018/2/layout/IconVerticalSolidList"/>
    <dgm:cxn modelId="{AD4872BA-12A2-404D-B327-ABE0A01DC941}" type="presParOf" srcId="{61050714-0947-4C3C-A35C-94CB0FB9DF53}" destId="{6CE753B9-2672-4307-B925-90874EDE437B}" srcOrd="3" destOrd="0" presId="urn:microsoft.com/office/officeart/2018/2/layout/IconVerticalSolidList"/>
    <dgm:cxn modelId="{2315E6F3-4E43-4D1F-A708-C7DCD7A932ED}" type="presParOf" srcId="{61050714-0947-4C3C-A35C-94CB0FB9DF53}" destId="{49DD6651-560D-4536-BFAF-DA329E7F3F8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79F92-2B21-4FCA-AE1C-D756529A5866}">
      <dsp:nvSpPr>
        <dsp:cNvPr id="0" name=""/>
        <dsp:cNvSpPr/>
      </dsp:nvSpPr>
      <dsp:spPr>
        <a:xfrm>
          <a:off x="0" y="24051"/>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EC86C-4339-4109-BC10-02C9459F9A91}">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C0522C-2BD8-4423-BCFD-1113D1614931}">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Terminology- Title 5, OEI, POCR</a:t>
          </a:r>
        </a:p>
      </dsp:txBody>
      <dsp:txXfrm>
        <a:off x="937002" y="1903"/>
        <a:ext cx="5576601" cy="811257"/>
      </dsp:txXfrm>
    </dsp:sp>
    <dsp:sp modelId="{A71C9713-AB0A-4915-8D45-92622BD3837B}">
      <dsp:nvSpPr>
        <dsp:cNvPr id="0" name=""/>
        <dsp:cNvSpPr/>
      </dsp:nvSpPr>
      <dsp:spPr>
        <a:xfrm>
          <a:off x="0" y="1015975"/>
          <a:ext cx="6513603" cy="811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F80B56-AD77-453D-AB0B-22B5288D7F21}">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31863E-1B3E-4E04-8AA6-6C231D3FA8CA}">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Teaching online and the faculty contractual obligations</a:t>
          </a:r>
        </a:p>
      </dsp:txBody>
      <dsp:txXfrm>
        <a:off x="937002" y="1015975"/>
        <a:ext cx="5576601" cy="811257"/>
      </dsp:txXfrm>
    </dsp:sp>
    <dsp:sp modelId="{57382D0A-552B-475A-9ED1-3F3FE5633C46}">
      <dsp:nvSpPr>
        <dsp:cNvPr id="0" name=""/>
        <dsp:cNvSpPr/>
      </dsp:nvSpPr>
      <dsp:spPr>
        <a:xfrm>
          <a:off x="0" y="2030048"/>
          <a:ext cx="6513603" cy="8112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F7A25D-F510-4527-84C4-E0E1A362BF4A}">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133F8F-21C8-4452-9757-3B9390905B2A}">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CVC-OEI Rubric Section B six areas</a:t>
          </a:r>
        </a:p>
      </dsp:txBody>
      <dsp:txXfrm>
        <a:off x="937002" y="2030048"/>
        <a:ext cx="5576601" cy="811257"/>
      </dsp:txXfrm>
    </dsp:sp>
    <dsp:sp modelId="{548D800D-9454-41D6-8099-33A064A97C66}">
      <dsp:nvSpPr>
        <dsp:cNvPr id="0" name=""/>
        <dsp:cNvSpPr/>
      </dsp:nvSpPr>
      <dsp:spPr>
        <a:xfrm>
          <a:off x="0" y="3044120"/>
          <a:ext cx="6513603" cy="8112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0A187C-59AB-4496-B2B0-BB1162B4C257}">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4C352D-5703-4CDE-9530-C749540D57D9}">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Self-Assess using the OEI Rubric </a:t>
          </a:r>
        </a:p>
      </dsp:txBody>
      <dsp:txXfrm>
        <a:off x="937002" y="3044120"/>
        <a:ext cx="5576601" cy="811257"/>
      </dsp:txXfrm>
    </dsp:sp>
    <dsp:sp modelId="{DE993DE7-4EED-479E-90F5-F5728E1A7D2F}">
      <dsp:nvSpPr>
        <dsp:cNvPr id="0" name=""/>
        <dsp:cNvSpPr/>
      </dsp:nvSpPr>
      <dsp:spPr>
        <a:xfrm>
          <a:off x="0" y="4058192"/>
          <a:ext cx="6513603" cy="81125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47C702-B515-479F-8F64-461DED9345EC}">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4D1617-936B-4909-BC59-7E731A0D780D}">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Questions</a:t>
          </a:r>
        </a:p>
      </dsp:txBody>
      <dsp:txXfrm>
        <a:off x="937002" y="4058192"/>
        <a:ext cx="5576601" cy="811257"/>
      </dsp:txXfrm>
    </dsp:sp>
    <dsp:sp modelId="{2B6BCAC0-5400-4411-B22C-C9CF74B52E67}">
      <dsp:nvSpPr>
        <dsp:cNvPr id="0" name=""/>
        <dsp:cNvSpPr/>
      </dsp:nvSpPr>
      <dsp:spPr>
        <a:xfrm>
          <a:off x="0" y="5072264"/>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049F16-75B4-499C-A041-4CBCB48C1015}">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1AA760-4F37-40B3-A7E5-C2B8C7B82570}">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Resources for teaching online</a:t>
          </a:r>
        </a:p>
      </dsp:txBody>
      <dsp:txXfrm>
        <a:off x="937002" y="5072264"/>
        <a:ext cx="5576601" cy="811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85D1F-1678-4649-86BE-7C1C82BFFB84}">
      <dsp:nvSpPr>
        <dsp:cNvPr id="0" name=""/>
        <dsp:cNvSpPr/>
      </dsp:nvSpPr>
      <dsp:spPr>
        <a:xfrm>
          <a:off x="258762" y="0"/>
          <a:ext cx="5572125" cy="5572125"/>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654A44-EC76-47F7-9F55-4BAB5F6B13E2}">
      <dsp:nvSpPr>
        <dsp:cNvPr id="0" name=""/>
        <dsp:cNvSpPr/>
      </dsp:nvSpPr>
      <dsp:spPr>
        <a:xfrm>
          <a:off x="788114" y="529351"/>
          <a:ext cx="2173128" cy="217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Do you align?  Why or why not?</a:t>
          </a:r>
        </a:p>
        <a:p>
          <a:pPr marL="0" lvl="0" indent="0" algn="ctr" defTabSz="577850">
            <a:lnSpc>
              <a:spcPct val="90000"/>
            </a:lnSpc>
            <a:spcBef>
              <a:spcPct val="0"/>
            </a:spcBef>
            <a:spcAft>
              <a:spcPct val="35000"/>
            </a:spcAft>
            <a:buNone/>
          </a:pPr>
          <a:r>
            <a:rPr lang="en-US" sz="1300" b="1" kern="1200" dirty="0"/>
            <a:t>*Create a lounge/cafe discussion and an introduction discussion so your students can get to know one another</a:t>
          </a:r>
        </a:p>
      </dsp:txBody>
      <dsp:txXfrm>
        <a:off x="894197" y="635434"/>
        <a:ext cx="1960962" cy="1960962"/>
      </dsp:txXfrm>
    </dsp:sp>
    <dsp:sp modelId="{C63D8285-9440-4022-A3AB-CDEFA02BB719}">
      <dsp:nvSpPr>
        <dsp:cNvPr id="0" name=""/>
        <dsp:cNvSpPr/>
      </dsp:nvSpPr>
      <dsp:spPr>
        <a:xfrm>
          <a:off x="3128406" y="529351"/>
          <a:ext cx="2173128" cy="217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Jot down the methods you are using in your class for regular and effective contact according to each section of the rubric or think about what you plan to do for your new online class</a:t>
          </a:r>
        </a:p>
      </dsp:txBody>
      <dsp:txXfrm>
        <a:off x="3234489" y="635434"/>
        <a:ext cx="1960962" cy="1960962"/>
      </dsp:txXfrm>
    </dsp:sp>
    <dsp:sp modelId="{3815E66B-F844-4307-8317-D39AA864EC1E}">
      <dsp:nvSpPr>
        <dsp:cNvPr id="0" name=""/>
        <dsp:cNvSpPr/>
      </dsp:nvSpPr>
      <dsp:spPr>
        <a:xfrm>
          <a:off x="788114" y="2869644"/>
          <a:ext cx="2173128" cy="217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Do you provide student-student initiated contact discussions, peer activities, or group projects?</a:t>
          </a:r>
        </a:p>
      </dsp:txBody>
      <dsp:txXfrm>
        <a:off x="894197" y="2975727"/>
        <a:ext cx="1960962" cy="1960962"/>
      </dsp:txXfrm>
    </dsp:sp>
    <dsp:sp modelId="{715A95AE-DBA3-4C1B-86D9-A3D8DC74BABC}">
      <dsp:nvSpPr>
        <dsp:cNvPr id="0" name=""/>
        <dsp:cNvSpPr/>
      </dsp:nvSpPr>
      <dsp:spPr>
        <a:xfrm>
          <a:off x="3128406" y="2869644"/>
          <a:ext cx="2173128" cy="217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Are you providing feedback on assignments, posting inside the discussion board along with students, do you have weekly assignments/tests, announcements, or other modes of contact with your class?</a:t>
          </a:r>
        </a:p>
      </dsp:txBody>
      <dsp:txXfrm>
        <a:off x="3234489" y="2975727"/>
        <a:ext cx="1960962" cy="1960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41318-27E3-4D27-B998-3549629876BB}">
      <dsp:nvSpPr>
        <dsp:cNvPr id="0" name=""/>
        <dsp:cNvSpPr/>
      </dsp:nvSpPr>
      <dsp:spPr>
        <a:xfrm>
          <a:off x="0" y="0"/>
          <a:ext cx="6513603" cy="167949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FF2628-EEFA-4923-8C4C-26FEF58D7067}">
      <dsp:nvSpPr>
        <dsp:cNvPr id="0" name=""/>
        <dsp:cNvSpPr/>
      </dsp:nvSpPr>
      <dsp:spPr>
        <a:xfrm>
          <a:off x="508048" y="381478"/>
          <a:ext cx="923723" cy="9237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2BC318-9EB7-42D1-9C5A-ADCF63BE5E95}">
      <dsp:nvSpPr>
        <dsp:cNvPr id="0" name=""/>
        <dsp:cNvSpPr/>
      </dsp:nvSpPr>
      <dsp:spPr>
        <a:xfrm>
          <a:off x="1939820" y="3591"/>
          <a:ext cx="2931121"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933450">
            <a:lnSpc>
              <a:spcPct val="100000"/>
            </a:lnSpc>
            <a:spcBef>
              <a:spcPct val="0"/>
            </a:spcBef>
            <a:spcAft>
              <a:spcPct val="35000"/>
            </a:spcAft>
            <a:buNone/>
          </a:pPr>
          <a:r>
            <a:rPr lang="en-US" sz="2100" kern="1200" dirty="0"/>
            <a:t>CCC Accessibility Center: Self-Paced 508 Compliance Training</a:t>
          </a:r>
        </a:p>
      </dsp:txBody>
      <dsp:txXfrm>
        <a:off x="1939820" y="3591"/>
        <a:ext cx="2931121" cy="1679498"/>
      </dsp:txXfrm>
    </dsp:sp>
    <dsp:sp modelId="{C3CEFA71-213E-496E-98B6-0F8F225127A9}">
      <dsp:nvSpPr>
        <dsp:cNvPr id="0" name=""/>
        <dsp:cNvSpPr/>
      </dsp:nvSpPr>
      <dsp:spPr>
        <a:xfrm>
          <a:off x="4870942" y="3591"/>
          <a:ext cx="1640765"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3"/>
            </a:rPr>
            <a:t>https://cccaccessibility.org/training/self-paced-accessibility-courses</a:t>
          </a:r>
          <a:endParaRPr lang="en-US" sz="1100" kern="1200" dirty="0"/>
        </a:p>
        <a:p>
          <a:pPr marL="0" lvl="0" indent="0" algn="l" defTabSz="488950">
            <a:lnSpc>
              <a:spcPct val="100000"/>
            </a:lnSpc>
            <a:spcBef>
              <a:spcPct val="0"/>
            </a:spcBef>
            <a:spcAft>
              <a:spcPct val="35000"/>
            </a:spcAft>
            <a:buNone/>
          </a:pPr>
          <a:r>
            <a:rPr lang="en-US" sz="1100" kern="1200" dirty="0"/>
            <a:t>Or </a:t>
          </a:r>
        </a:p>
        <a:p>
          <a:pPr marL="0" lvl="0" indent="0" algn="l" defTabSz="488950">
            <a:lnSpc>
              <a:spcPct val="100000"/>
            </a:lnSpc>
            <a:spcBef>
              <a:spcPct val="0"/>
            </a:spcBef>
            <a:spcAft>
              <a:spcPct val="35000"/>
            </a:spcAft>
            <a:buNone/>
          </a:pPr>
          <a:r>
            <a:rPr lang="en-US" sz="1400" kern="1200" dirty="0">
              <a:hlinkClick xmlns:r="http://schemas.openxmlformats.org/officeDocument/2006/relationships" r:id="rId3"/>
            </a:rPr>
            <a:t>Click on this LINK</a:t>
          </a:r>
          <a:endParaRPr lang="en-US" sz="1400" kern="1200" dirty="0"/>
        </a:p>
      </dsp:txBody>
      <dsp:txXfrm>
        <a:off x="4870942" y="3591"/>
        <a:ext cx="1640765" cy="1679498"/>
      </dsp:txXfrm>
    </dsp:sp>
    <dsp:sp modelId="{5D0C8578-1A90-4BD2-BCB5-B01D0BA45654}">
      <dsp:nvSpPr>
        <dsp:cNvPr id="0" name=""/>
        <dsp:cNvSpPr/>
      </dsp:nvSpPr>
      <dsp:spPr>
        <a:xfrm>
          <a:off x="0" y="2102963"/>
          <a:ext cx="6513603" cy="167949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AB0DB-F50F-4623-BDA5-C691EE04858A}">
      <dsp:nvSpPr>
        <dsp:cNvPr id="0" name=""/>
        <dsp:cNvSpPr/>
      </dsp:nvSpPr>
      <dsp:spPr>
        <a:xfrm>
          <a:off x="508048" y="2480851"/>
          <a:ext cx="923723" cy="92372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09E8B5-B998-4737-9107-BF92F8279B28}">
      <dsp:nvSpPr>
        <dsp:cNvPr id="0" name=""/>
        <dsp:cNvSpPr/>
      </dsp:nvSpPr>
      <dsp:spPr>
        <a:xfrm>
          <a:off x="1939820" y="2102963"/>
          <a:ext cx="2931121"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933450">
            <a:lnSpc>
              <a:spcPct val="100000"/>
            </a:lnSpc>
            <a:spcBef>
              <a:spcPct val="0"/>
            </a:spcBef>
            <a:spcAft>
              <a:spcPct val="35000"/>
            </a:spcAft>
            <a:buNone/>
          </a:pPr>
          <a:r>
            <a:rPr lang="en-US" sz="2100" kern="1200"/>
            <a:t>@ONE Online Network of Educators: Course Design Academy</a:t>
          </a:r>
        </a:p>
      </dsp:txBody>
      <dsp:txXfrm>
        <a:off x="1939820" y="2102963"/>
        <a:ext cx="2931121" cy="1679498"/>
      </dsp:txXfrm>
    </dsp:sp>
    <dsp:sp modelId="{81B2E43A-B9C1-4619-A4B4-A1014E06FCBF}">
      <dsp:nvSpPr>
        <dsp:cNvPr id="0" name=""/>
        <dsp:cNvSpPr/>
      </dsp:nvSpPr>
      <dsp:spPr>
        <a:xfrm>
          <a:off x="4870942" y="2102963"/>
          <a:ext cx="1640765"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6"/>
            </a:rPr>
            <a:t>https://onlinenetworkofeducators.org/course-design-academy/course-instructors/</a:t>
          </a:r>
          <a:endParaRPr lang="en-US" sz="1100" kern="1200" dirty="0"/>
        </a:p>
        <a:p>
          <a:pPr marL="0" lvl="0" indent="0" algn="l" defTabSz="488950">
            <a:lnSpc>
              <a:spcPct val="100000"/>
            </a:lnSpc>
            <a:spcBef>
              <a:spcPct val="0"/>
            </a:spcBef>
            <a:spcAft>
              <a:spcPct val="35000"/>
            </a:spcAft>
            <a:buNone/>
          </a:pPr>
          <a:r>
            <a:rPr lang="en-US" sz="1100" kern="1200" dirty="0"/>
            <a:t>Or</a:t>
          </a:r>
        </a:p>
        <a:p>
          <a:pPr marL="0" lvl="0" indent="0" algn="l" defTabSz="488950">
            <a:lnSpc>
              <a:spcPct val="100000"/>
            </a:lnSpc>
            <a:spcBef>
              <a:spcPct val="0"/>
            </a:spcBef>
            <a:spcAft>
              <a:spcPct val="35000"/>
            </a:spcAft>
            <a:buNone/>
          </a:pPr>
          <a:r>
            <a:rPr lang="en-US" sz="1400" kern="1200" dirty="0">
              <a:hlinkClick xmlns:r="http://schemas.openxmlformats.org/officeDocument/2006/relationships" r:id="rId6"/>
            </a:rPr>
            <a:t>Click on this LINK</a:t>
          </a:r>
          <a:endParaRPr lang="en-US" sz="1400" kern="1200" dirty="0"/>
        </a:p>
      </dsp:txBody>
      <dsp:txXfrm>
        <a:off x="4870942" y="2102963"/>
        <a:ext cx="1640765" cy="1679498"/>
      </dsp:txXfrm>
    </dsp:sp>
    <dsp:sp modelId="{661EEDE9-4C89-4DDF-BF17-477C8C0A100B}">
      <dsp:nvSpPr>
        <dsp:cNvPr id="0" name=""/>
        <dsp:cNvSpPr/>
      </dsp:nvSpPr>
      <dsp:spPr>
        <a:xfrm>
          <a:off x="0" y="4202336"/>
          <a:ext cx="6513603" cy="167949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85273E-B783-462D-BB34-35C248ED2801}">
      <dsp:nvSpPr>
        <dsp:cNvPr id="0" name=""/>
        <dsp:cNvSpPr/>
      </dsp:nvSpPr>
      <dsp:spPr>
        <a:xfrm>
          <a:off x="508048" y="4580223"/>
          <a:ext cx="923723" cy="9237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E753B9-2672-4307-B925-90874EDE437B}">
      <dsp:nvSpPr>
        <dsp:cNvPr id="0" name=""/>
        <dsp:cNvSpPr/>
      </dsp:nvSpPr>
      <dsp:spPr>
        <a:xfrm>
          <a:off x="1939820" y="4202336"/>
          <a:ext cx="2931121"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933450">
            <a:lnSpc>
              <a:spcPct val="100000"/>
            </a:lnSpc>
            <a:spcBef>
              <a:spcPct val="0"/>
            </a:spcBef>
            <a:spcAft>
              <a:spcPct val="35000"/>
            </a:spcAft>
            <a:buNone/>
          </a:pPr>
          <a:r>
            <a:rPr lang="en-US" sz="2100" kern="1200"/>
            <a:t>CVC-OEI Rubric Self-Paced Course</a:t>
          </a:r>
        </a:p>
      </dsp:txBody>
      <dsp:txXfrm>
        <a:off x="1939820" y="4202336"/>
        <a:ext cx="2931121" cy="1679498"/>
      </dsp:txXfrm>
    </dsp:sp>
    <dsp:sp modelId="{49DD6651-560D-4536-BFAF-DA329E7F3F8B}">
      <dsp:nvSpPr>
        <dsp:cNvPr id="0" name=""/>
        <dsp:cNvSpPr/>
      </dsp:nvSpPr>
      <dsp:spPr>
        <a:xfrm>
          <a:off x="4870942" y="4202336"/>
          <a:ext cx="1640765" cy="1679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47" tIns="177747" rIns="177747" bIns="177747" numCol="1" spcCol="1270" anchor="ctr" anchorCtr="0">
          <a:noAutofit/>
        </a:bodyPr>
        <a:lstStyle/>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9"/>
            </a:rPr>
            <a:t>https://ccconlineed.instructure.com/courses/837/modules</a:t>
          </a:r>
          <a:endParaRPr lang="en-US" sz="1100" kern="1200" dirty="0"/>
        </a:p>
        <a:p>
          <a:pPr marL="0" lvl="0" indent="0" algn="l" defTabSz="488950">
            <a:lnSpc>
              <a:spcPct val="100000"/>
            </a:lnSpc>
            <a:spcBef>
              <a:spcPct val="0"/>
            </a:spcBef>
            <a:spcAft>
              <a:spcPct val="35000"/>
            </a:spcAft>
            <a:buNone/>
          </a:pPr>
          <a:r>
            <a:rPr lang="en-US" sz="1100" kern="1200" dirty="0"/>
            <a:t>Or </a:t>
          </a:r>
        </a:p>
        <a:p>
          <a:pPr marL="0" lvl="0" indent="0" algn="l" defTabSz="488950">
            <a:lnSpc>
              <a:spcPct val="100000"/>
            </a:lnSpc>
            <a:spcBef>
              <a:spcPct val="0"/>
            </a:spcBef>
            <a:spcAft>
              <a:spcPct val="35000"/>
            </a:spcAft>
            <a:buNone/>
          </a:pPr>
          <a:r>
            <a:rPr lang="en-US" sz="1400" kern="1200" dirty="0">
              <a:hlinkClick xmlns:r="http://schemas.openxmlformats.org/officeDocument/2006/relationships" r:id="rId9"/>
            </a:rPr>
            <a:t>Click on this LINK</a:t>
          </a:r>
          <a:endParaRPr lang="en-US" sz="1400" kern="1200" dirty="0"/>
        </a:p>
      </dsp:txBody>
      <dsp:txXfrm>
        <a:off x="4870942" y="4202336"/>
        <a:ext cx="1640765" cy="167949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8D40-8D09-474B-8186-AE502C1FD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D7209E-F28D-4FBD-AAFE-4DBDFE543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41010-5BA6-48E5-833B-98FD0779D1F0}"/>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2FB86770-5394-45B4-A76D-3EC5D827E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01533-5700-4EBF-B114-67B4C5427457}"/>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279165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93D3-DFAC-4A1C-8815-80B5CF334D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8814E4-10EC-4697-B731-B681F9720A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26AFF-C588-4221-8B5A-F57DD73F378F}"/>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0768D3D1-D5C7-4AF3-9D81-021091262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D1780-2BE5-433C-AB86-2484969195CE}"/>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127476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604F26-5C8E-48A0-B485-9808D4BB86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A568DD-613B-4E4C-B7FE-57C736C55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15FEA-64B7-4E5A-9B3E-113BA2B48EA5}"/>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63C07525-BE50-4875-9D2E-DC960F140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BFC13-F4AD-4666-9566-B7D5071D0CE7}"/>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344710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FCAA2-9CFD-4C99-8E61-7138B9C02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D06D48-D087-43FE-A5C6-2A15E0849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8E3DB-A7A5-42C5-AC85-B5ECFA380FB3}"/>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4FF77D00-B587-4C4C-9E05-0701F2FA5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AC264-6032-4D9A-A179-8FCA29D946A7}"/>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32762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D4DB5-5800-41FB-8546-43EFCEABDB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5BBE44-958F-4EB9-8C07-967462286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18F0B6-5808-48AA-AA10-57C1A51AD9C1}"/>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C6274B21-51BA-4724-B46B-FB0F7F6C4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7B6B5-1EA0-440D-A8FD-E83EFC90FAC1}"/>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350852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E1AEB-3A8F-453D-B657-A027BEFAB8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915744-3793-4C68-8970-8AAF829602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3D65DC-2F52-46C2-850F-86358FD3E3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581AC-EF4F-4ADD-A875-3E42DEDD3990}"/>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6" name="Footer Placeholder 5">
            <a:extLst>
              <a:ext uri="{FF2B5EF4-FFF2-40B4-BE49-F238E27FC236}">
                <a16:creationId xmlns:a16="http://schemas.microsoft.com/office/drawing/2014/main" id="{417EFE82-9F55-4ACB-89E3-671C6E892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46AA7-9DDE-4E61-9ED5-23A449E6A476}"/>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29405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784B-2699-490C-93FA-537BA54DF4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AD5263-343B-4BBE-ADC2-84D389C63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248130-F22D-4FE7-A74F-9CFA356D31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704208-1BD8-47C9-A236-570E606CB1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4ABD7-14DC-476A-8E52-1D6E9652E5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E26E55-4722-4556-98D7-7FD8F9485DC8}"/>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8" name="Footer Placeholder 7">
            <a:extLst>
              <a:ext uri="{FF2B5EF4-FFF2-40B4-BE49-F238E27FC236}">
                <a16:creationId xmlns:a16="http://schemas.microsoft.com/office/drawing/2014/main" id="{4170C815-EAC3-415A-9CDE-69F864E101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2D722A-A657-4DE6-A0F8-218EBE02350A}"/>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294572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D3AB-DC62-4757-8D40-5E06FE2277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3EE0A6-85F0-4967-B35A-4CBE89AD951B}"/>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4" name="Footer Placeholder 3">
            <a:extLst>
              <a:ext uri="{FF2B5EF4-FFF2-40B4-BE49-F238E27FC236}">
                <a16:creationId xmlns:a16="http://schemas.microsoft.com/office/drawing/2014/main" id="{2CFD959C-0014-41CD-B21F-3AFCD1B8B1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3613B9-ED59-4807-99F0-20E679BCD3CD}"/>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113575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35385A-3857-468B-8E9A-5AC2C78219D3}"/>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3" name="Footer Placeholder 2">
            <a:extLst>
              <a:ext uri="{FF2B5EF4-FFF2-40B4-BE49-F238E27FC236}">
                <a16:creationId xmlns:a16="http://schemas.microsoft.com/office/drawing/2014/main" id="{6E0EE293-8645-491A-9368-53B1B80F9A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389610-E5C4-462A-AA78-4E03F6D8BDFD}"/>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103320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9134-87F0-439E-B37B-993B5E02E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A91B1F-DA5A-4838-A331-1141E07C6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3043B0-562E-40CC-AA0D-D738291A5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0339BA-6389-49F9-AF0F-C4B38D455459}"/>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6" name="Footer Placeholder 5">
            <a:extLst>
              <a:ext uri="{FF2B5EF4-FFF2-40B4-BE49-F238E27FC236}">
                <a16:creationId xmlns:a16="http://schemas.microsoft.com/office/drawing/2014/main" id="{37272CE3-415B-438C-A5BC-1FDF34D1CF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DD2372-883C-4865-BDDC-4AD9204403D0}"/>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356643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5CB5-0676-4BDE-908E-31CB8FDE94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4D467-CDC6-47CE-9C50-95B55498FF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431081-99C5-467E-A499-FDB2F6A947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AD1842-42FE-43E3-BF85-D0D6D4B7F103}"/>
              </a:ext>
            </a:extLst>
          </p:cNvPr>
          <p:cNvSpPr>
            <a:spLocks noGrp="1"/>
          </p:cNvSpPr>
          <p:nvPr>
            <p:ph type="dt" sz="half" idx="10"/>
          </p:nvPr>
        </p:nvSpPr>
        <p:spPr/>
        <p:txBody>
          <a:bodyPr/>
          <a:lstStyle/>
          <a:p>
            <a:fld id="{430636D0-5CC7-4080-A1B3-53549508E1D5}" type="datetimeFigureOut">
              <a:rPr lang="en-US" smtClean="0"/>
              <a:t>8/17/2019</a:t>
            </a:fld>
            <a:endParaRPr lang="en-US"/>
          </a:p>
        </p:txBody>
      </p:sp>
      <p:sp>
        <p:nvSpPr>
          <p:cNvPr id="6" name="Footer Placeholder 5">
            <a:extLst>
              <a:ext uri="{FF2B5EF4-FFF2-40B4-BE49-F238E27FC236}">
                <a16:creationId xmlns:a16="http://schemas.microsoft.com/office/drawing/2014/main" id="{358E2BBC-317D-4BF1-8612-B662AB5E96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6F86A-D7A4-45CA-BB46-2EA292FB586E}"/>
              </a:ext>
            </a:extLst>
          </p:cNvPr>
          <p:cNvSpPr>
            <a:spLocks noGrp="1"/>
          </p:cNvSpPr>
          <p:nvPr>
            <p:ph type="sldNum" sz="quarter" idx="12"/>
          </p:nvPr>
        </p:nvSpPr>
        <p:spPr/>
        <p:txBody>
          <a:bodyPr/>
          <a:lstStyle/>
          <a:p>
            <a:fld id="{F137D3E3-EF4D-4C5F-A66A-4504FD0E01AE}" type="slidenum">
              <a:rPr lang="en-US" smtClean="0"/>
              <a:t>‹#›</a:t>
            </a:fld>
            <a:endParaRPr lang="en-US"/>
          </a:p>
        </p:txBody>
      </p:sp>
    </p:spTree>
    <p:extLst>
      <p:ext uri="{BB962C8B-B14F-4D97-AF65-F5344CB8AC3E}">
        <p14:creationId xmlns:p14="http://schemas.microsoft.com/office/powerpoint/2010/main" val="226758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C43CB-EFFC-4D7F-A011-769C7EC0F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57A90F-EB31-4F33-9ACD-4A71FBFCA9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47E96-00D0-42C1-822D-FD41113771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636D0-5CC7-4080-A1B3-53549508E1D5}" type="datetimeFigureOut">
              <a:rPr lang="en-US" smtClean="0"/>
              <a:t>8/17/2019</a:t>
            </a:fld>
            <a:endParaRPr lang="en-US"/>
          </a:p>
        </p:txBody>
      </p:sp>
      <p:sp>
        <p:nvSpPr>
          <p:cNvPr id="5" name="Footer Placeholder 4">
            <a:extLst>
              <a:ext uri="{FF2B5EF4-FFF2-40B4-BE49-F238E27FC236}">
                <a16:creationId xmlns:a16="http://schemas.microsoft.com/office/drawing/2014/main" id="{2E798B5C-DB1A-492D-897D-3FF2EEACF0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BBED07-50D2-4711-B393-58C48334EE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7D3E3-EF4D-4C5F-A66A-4504FD0E01AE}" type="slidenum">
              <a:rPr lang="en-US" smtClean="0"/>
              <a:t>‹#›</a:t>
            </a:fld>
            <a:endParaRPr lang="en-US"/>
          </a:p>
        </p:txBody>
      </p:sp>
    </p:spTree>
    <p:extLst>
      <p:ext uri="{BB962C8B-B14F-4D97-AF65-F5344CB8AC3E}">
        <p14:creationId xmlns:p14="http://schemas.microsoft.com/office/powerpoint/2010/main" val="249269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iohondo.edu/distance-education/faculty-resources/" TargetMode="External"/><Relationship Id="rId2" Type="http://schemas.openxmlformats.org/officeDocument/2006/relationships/image" Target="../media/image14.tmp"/><Relationship Id="rId1" Type="http://schemas.openxmlformats.org/officeDocument/2006/relationships/slideLayout" Target="../slideLayouts/slideLayout4.xml"/><Relationship Id="rId6" Type="http://schemas.openxmlformats.org/officeDocument/2006/relationships/image" Target="../media/image15.tmp"/><Relationship Id="rId5" Type="http://schemas.openxmlformats.org/officeDocument/2006/relationships/hyperlink" Target="mailto:rrios@riohondo.edu" TargetMode="External"/><Relationship Id="rId4" Type="http://schemas.openxmlformats.org/officeDocument/2006/relationships/hyperlink" Target="rhcfa.org" TargetMode="Externa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ccconlineed.instructure.com/courses/837/modul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tmp"/><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21FE-4791-45A2-B17F-64F7655C3032}"/>
              </a:ext>
            </a:extLst>
          </p:cNvPr>
          <p:cNvSpPr>
            <a:spLocks noGrp="1"/>
          </p:cNvSpPr>
          <p:nvPr>
            <p:ph type="ctrTitle"/>
          </p:nvPr>
        </p:nvSpPr>
        <p:spPr>
          <a:xfrm>
            <a:off x="685801" y="2300691"/>
            <a:ext cx="11326906" cy="1564716"/>
          </a:xfrm>
        </p:spPr>
        <p:txBody>
          <a:bodyPr>
            <a:noAutofit/>
          </a:bodyPr>
          <a:lstStyle/>
          <a:p>
            <a:pPr algn="l"/>
            <a:r>
              <a:rPr lang="en-US" sz="5400" b="1" dirty="0"/>
              <a:t>Title 5 Requirements for Online Classes</a:t>
            </a:r>
          </a:p>
        </p:txBody>
      </p:sp>
      <p:sp>
        <p:nvSpPr>
          <p:cNvPr id="3" name="Subtitle 2">
            <a:extLst>
              <a:ext uri="{FF2B5EF4-FFF2-40B4-BE49-F238E27FC236}">
                <a16:creationId xmlns:a16="http://schemas.microsoft.com/office/drawing/2014/main" id="{5609BBDE-0181-4E9C-A75A-13F5A4A1CAF1}"/>
              </a:ext>
            </a:extLst>
          </p:cNvPr>
          <p:cNvSpPr>
            <a:spLocks noGrp="1"/>
          </p:cNvSpPr>
          <p:nvPr>
            <p:ph type="subTitle" idx="1"/>
          </p:nvPr>
        </p:nvSpPr>
        <p:spPr>
          <a:xfrm>
            <a:off x="2814918" y="3947050"/>
            <a:ext cx="8713694" cy="572583"/>
          </a:xfrm>
        </p:spPr>
        <p:txBody>
          <a:bodyPr>
            <a:noAutofit/>
          </a:bodyPr>
          <a:lstStyle/>
          <a:p>
            <a:pPr algn="l"/>
            <a:r>
              <a:rPr lang="en-US" sz="2800" b="1" dirty="0"/>
              <a:t>Self-Assess using section B of the OEI Rubric!</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3C2A883-C657-4170-84E0-03967DBCB3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7542" y="156882"/>
            <a:ext cx="1792941" cy="1855693"/>
          </a:xfrm>
          <a:prstGeom prst="rect">
            <a:avLst/>
          </a:prstGeom>
        </p:spPr>
      </p:pic>
      <p:graphicFrame>
        <p:nvGraphicFramePr>
          <p:cNvPr id="22" name="Table 21">
            <a:extLst>
              <a:ext uri="{FF2B5EF4-FFF2-40B4-BE49-F238E27FC236}">
                <a16:creationId xmlns:a16="http://schemas.microsoft.com/office/drawing/2014/main" id="{76859B95-7088-4215-A0CB-F552153042A7}"/>
              </a:ext>
            </a:extLst>
          </p:cNvPr>
          <p:cNvGraphicFramePr>
            <a:graphicFrameLocks noGrp="1"/>
          </p:cNvGraphicFramePr>
          <p:nvPr>
            <p:extLst>
              <p:ext uri="{D42A27DB-BD31-4B8C-83A1-F6EECF244321}">
                <p14:modId xmlns:p14="http://schemas.microsoft.com/office/powerpoint/2010/main" val="1868696790"/>
              </p:ext>
            </p:extLst>
          </p:nvPr>
        </p:nvGraphicFramePr>
        <p:xfrm>
          <a:off x="1160929" y="5267540"/>
          <a:ext cx="3765179" cy="1310640"/>
        </p:xfrm>
        <a:graphic>
          <a:graphicData uri="http://schemas.openxmlformats.org/drawingml/2006/table">
            <a:tbl>
              <a:tblPr firstRow="1" bandRow="1">
                <a:tableStyleId>{073A0DAA-6AF3-43AB-8588-CEC1D06C72B9}</a:tableStyleId>
              </a:tblPr>
              <a:tblGrid>
                <a:gridCol w="3765179">
                  <a:extLst>
                    <a:ext uri="{9D8B030D-6E8A-4147-A177-3AD203B41FA5}">
                      <a16:colId xmlns:a16="http://schemas.microsoft.com/office/drawing/2014/main" val="876677377"/>
                    </a:ext>
                  </a:extLst>
                </a:gridCol>
              </a:tblGrid>
              <a:tr h="0">
                <a:tc>
                  <a:txBody>
                    <a:bodyPr/>
                    <a:lstStyle/>
                    <a:p>
                      <a:r>
                        <a:rPr lang="en-US" sz="2000" dirty="0"/>
                        <a:t>Jill Pfeiffer, M.A.</a:t>
                      </a:r>
                    </a:p>
                    <a:p>
                      <a:r>
                        <a:rPr lang="en-US" sz="2000" dirty="0"/>
                        <a:t>Distance Education Coordinator</a:t>
                      </a:r>
                    </a:p>
                    <a:p>
                      <a:r>
                        <a:rPr lang="en-US" sz="2000" dirty="0"/>
                        <a:t>Ext: 7455   jpfeiffer@riohondo.edu</a:t>
                      </a:r>
                    </a:p>
                  </a:txBody>
                  <a:tcPr/>
                </a:tc>
                <a:extLst>
                  <a:ext uri="{0D108BD9-81ED-4DB2-BD59-A6C34878D82A}">
                    <a16:rowId xmlns:a16="http://schemas.microsoft.com/office/drawing/2014/main" val="1872245064"/>
                  </a:ext>
                </a:extLst>
              </a:tr>
            </a:tbl>
          </a:graphicData>
        </a:graphic>
      </p:graphicFrame>
    </p:spTree>
    <p:extLst>
      <p:ext uri="{BB962C8B-B14F-4D97-AF65-F5344CB8AC3E}">
        <p14:creationId xmlns:p14="http://schemas.microsoft.com/office/powerpoint/2010/main" val="245697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744581-494D-4C8D-862E-237BDE1D5029}"/>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Title 5 for Online Classes</a:t>
            </a:r>
            <a:br>
              <a:rPr lang="en-US" b="1" dirty="0">
                <a:solidFill>
                  <a:srgbClr val="FFFFFF"/>
                </a:solidFill>
              </a:rPr>
            </a:br>
            <a:r>
              <a:rPr lang="en-US" b="1" dirty="0">
                <a:solidFill>
                  <a:srgbClr val="FFFFFF"/>
                </a:solidFill>
              </a:rPr>
              <a:t>Agenda</a:t>
            </a:r>
          </a:p>
        </p:txBody>
      </p:sp>
      <p:graphicFrame>
        <p:nvGraphicFramePr>
          <p:cNvPr id="5" name="Content Placeholder 2">
            <a:extLst>
              <a:ext uri="{FF2B5EF4-FFF2-40B4-BE49-F238E27FC236}">
                <a16:creationId xmlns:a16="http://schemas.microsoft.com/office/drawing/2014/main" id="{B7D14ABC-0FBB-4C8E-A60D-6EC6F4396D3A}"/>
              </a:ext>
            </a:extLst>
          </p:cNvPr>
          <p:cNvGraphicFramePr>
            <a:graphicFrameLocks noGrp="1"/>
          </p:cNvGraphicFramePr>
          <p:nvPr>
            <p:ph idx="1"/>
            <p:extLst>
              <p:ext uri="{D42A27DB-BD31-4B8C-83A1-F6EECF244321}">
                <p14:modId xmlns:p14="http://schemas.microsoft.com/office/powerpoint/2010/main" val="60091591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537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4AA49C7-DE55-4948-9531-3A82BA597B40}"/>
              </a:ext>
            </a:extLst>
          </p:cNvPr>
          <p:cNvSpPr>
            <a:spLocks noGrp="1"/>
          </p:cNvSpPr>
          <p:nvPr>
            <p:ph type="title"/>
          </p:nvPr>
        </p:nvSpPr>
        <p:spPr>
          <a:xfrm>
            <a:off x="833002" y="365125"/>
            <a:ext cx="10520702" cy="1325563"/>
          </a:xfrm>
        </p:spPr>
        <p:txBody>
          <a:bodyPr>
            <a:normAutofit/>
          </a:bodyPr>
          <a:lstStyle/>
          <a:p>
            <a:r>
              <a:rPr lang="en-US" dirty="0">
                <a:solidFill>
                  <a:srgbClr val="FFFFFF"/>
                </a:solidFill>
              </a:rPr>
              <a:t>Terminology: Title 5, OEI, and POCR?</a:t>
            </a:r>
          </a:p>
        </p:txBody>
      </p:sp>
      <p:sp>
        <p:nvSpPr>
          <p:cNvPr id="3" name="Content Placeholder 2">
            <a:extLst>
              <a:ext uri="{FF2B5EF4-FFF2-40B4-BE49-F238E27FC236}">
                <a16:creationId xmlns:a16="http://schemas.microsoft.com/office/drawing/2014/main" id="{E078D8CE-62DD-4B55-A845-4586756CEB38}"/>
              </a:ext>
            </a:extLst>
          </p:cNvPr>
          <p:cNvSpPr>
            <a:spLocks noGrp="1"/>
          </p:cNvSpPr>
          <p:nvPr>
            <p:ph idx="1"/>
          </p:nvPr>
        </p:nvSpPr>
        <p:spPr>
          <a:xfrm>
            <a:off x="838201" y="2022601"/>
            <a:ext cx="10515598" cy="4154361"/>
          </a:xfrm>
        </p:spPr>
        <p:txBody>
          <a:bodyPr>
            <a:normAutofit fontScale="77500" lnSpcReduction="20000"/>
          </a:bodyPr>
          <a:lstStyle/>
          <a:p>
            <a:r>
              <a:rPr lang="en-US" sz="4100" dirty="0">
                <a:solidFill>
                  <a:srgbClr val="FFFFFF"/>
                </a:solidFill>
              </a:rPr>
              <a:t>Title V- State of California Education Code</a:t>
            </a:r>
          </a:p>
          <a:p>
            <a:pPr lvl="1"/>
            <a:r>
              <a:rPr lang="en-US" sz="2800" dirty="0">
                <a:solidFill>
                  <a:srgbClr val="FFFFFF"/>
                </a:solidFill>
              </a:rPr>
              <a:t>Online teaching standards and requirements  (AP4105 Distance Ed)</a:t>
            </a:r>
          </a:p>
          <a:p>
            <a:pPr lvl="1"/>
            <a:r>
              <a:rPr lang="en-US" sz="2800" dirty="0">
                <a:solidFill>
                  <a:srgbClr val="FFFFFF"/>
                </a:solidFill>
              </a:rPr>
              <a:t>ACCJC uses Title 5/ED Code regs for accreditation </a:t>
            </a:r>
          </a:p>
          <a:p>
            <a:pPr lvl="1"/>
            <a:r>
              <a:rPr lang="en-US" sz="2800" dirty="0">
                <a:solidFill>
                  <a:srgbClr val="FFFFFF"/>
                </a:solidFill>
              </a:rPr>
              <a:t>All faculty who teach online must meet Title 5 and “Best Practice” standards</a:t>
            </a:r>
          </a:p>
          <a:p>
            <a:r>
              <a:rPr lang="en-US" sz="4100" dirty="0">
                <a:solidFill>
                  <a:srgbClr val="FFFFFF"/>
                </a:solidFill>
              </a:rPr>
              <a:t>CVC-OEI- CA Virtual College-O</a:t>
            </a:r>
            <a:r>
              <a:rPr lang="en-US" sz="4100" dirty="0">
                <a:solidFill>
                  <a:srgbClr val="FFFFFF"/>
                </a:solidFill>
                <a:highlight>
                  <a:srgbClr val="000000"/>
                </a:highlight>
              </a:rPr>
              <a:t>nline Education Initiative </a:t>
            </a:r>
          </a:p>
          <a:p>
            <a:pPr lvl="1"/>
            <a:r>
              <a:rPr lang="en-US" sz="3100" dirty="0">
                <a:solidFill>
                  <a:srgbClr val="FFFFFF"/>
                </a:solidFill>
                <a:highlight>
                  <a:srgbClr val="000000"/>
                </a:highlight>
              </a:rPr>
              <a:t>Formed in 2014 by the Chancellors Office to promote quality online </a:t>
            </a:r>
            <a:r>
              <a:rPr lang="en-US" sz="3100" dirty="0">
                <a:solidFill>
                  <a:srgbClr val="FFFFFF"/>
                </a:solidFill>
              </a:rPr>
              <a:t>education</a:t>
            </a:r>
          </a:p>
          <a:p>
            <a:pPr lvl="1"/>
            <a:r>
              <a:rPr lang="en-US" sz="3100" dirty="0">
                <a:solidFill>
                  <a:srgbClr val="FFFFFF"/>
                </a:solidFill>
              </a:rPr>
              <a:t>CVC-OEI Rubric- Best practices for online teaching aligned to Title 5 requirements </a:t>
            </a:r>
          </a:p>
          <a:p>
            <a:r>
              <a:rPr lang="en-US" sz="4100" dirty="0">
                <a:solidFill>
                  <a:srgbClr val="FFFFFF"/>
                </a:solidFill>
              </a:rPr>
              <a:t>POCR- Peer Online Course Review</a:t>
            </a:r>
          </a:p>
          <a:p>
            <a:pPr lvl="1"/>
            <a:r>
              <a:rPr lang="en-US" sz="2800" dirty="0">
                <a:solidFill>
                  <a:srgbClr val="FFFFFF"/>
                </a:solidFill>
              </a:rPr>
              <a:t>A course developed by the OEI to teach experienced online faculty how to align their course to the OEI Rubric and how to help other faculty align their courses</a:t>
            </a:r>
            <a:endParaRPr lang="en-US" sz="2400" dirty="0">
              <a:solidFill>
                <a:srgbClr val="FFFFFF"/>
              </a:solidFill>
            </a:endParaRPr>
          </a:p>
          <a:p>
            <a:pPr lvl="1"/>
            <a:r>
              <a:rPr lang="en-US" sz="2800" dirty="0">
                <a:solidFill>
                  <a:srgbClr val="FFFFFF"/>
                </a:solidFill>
              </a:rPr>
              <a:t>POCR Club- Faculty trained to review courses for alignment to OEI Rubric</a:t>
            </a:r>
          </a:p>
          <a:p>
            <a:pPr marL="457200" lvl="1" indent="0">
              <a:buNone/>
            </a:pPr>
            <a:endParaRPr lang="en-US" sz="1600" dirty="0">
              <a:solidFill>
                <a:srgbClr val="FFFFFF"/>
              </a:solidFill>
            </a:endParaRPr>
          </a:p>
        </p:txBody>
      </p:sp>
    </p:spTree>
    <p:extLst>
      <p:ext uri="{BB962C8B-B14F-4D97-AF65-F5344CB8AC3E}">
        <p14:creationId xmlns:p14="http://schemas.microsoft.com/office/powerpoint/2010/main" val="48909646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9AE554AE-1293-47A5-B05B-5FFA7359386B}"/>
              </a:ext>
            </a:extLst>
          </p:cNvPr>
          <p:cNvSpPr>
            <a:spLocks noGrp="1"/>
          </p:cNvSpPr>
          <p:nvPr>
            <p:ph type="title"/>
          </p:nvPr>
        </p:nvSpPr>
        <p:spPr>
          <a:xfrm>
            <a:off x="313765" y="5529884"/>
            <a:ext cx="6330139" cy="1096331"/>
          </a:xfrm>
        </p:spPr>
        <p:txBody>
          <a:bodyPr vert="horz" lIns="91440" tIns="45720" rIns="91440" bIns="45720" rtlCol="0" anchor="ctr">
            <a:noAutofit/>
          </a:bodyPr>
          <a:lstStyle/>
          <a:p>
            <a:r>
              <a:rPr lang="en-US" b="1" kern="1200" dirty="0">
                <a:solidFill>
                  <a:srgbClr val="303030"/>
                </a:solidFill>
                <a:latin typeface="+mj-lt"/>
                <a:ea typeface="+mj-ea"/>
                <a:cs typeface="+mj-cs"/>
              </a:rPr>
              <a:t>Teaching Online and the Faculty Contract</a:t>
            </a:r>
          </a:p>
        </p:txBody>
      </p:sp>
      <p:pic>
        <p:nvPicPr>
          <p:cNvPr id="6" name="Content Placeholder 5">
            <a:extLst>
              <a:ext uri="{FF2B5EF4-FFF2-40B4-BE49-F238E27FC236}">
                <a16:creationId xmlns:a16="http://schemas.microsoft.com/office/drawing/2014/main" id="{3FE318C6-88DB-496C-829A-183F3D00495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71218" y="331694"/>
            <a:ext cx="6560737" cy="2841587"/>
          </a:xfrm>
          <a:prstGeom prst="rect">
            <a:avLst/>
          </a:prstGeom>
        </p:spPr>
      </p:pic>
      <p:sp>
        <p:nvSpPr>
          <p:cNvPr id="3" name="Content Placeholder 2">
            <a:extLst>
              <a:ext uri="{FF2B5EF4-FFF2-40B4-BE49-F238E27FC236}">
                <a16:creationId xmlns:a16="http://schemas.microsoft.com/office/drawing/2014/main" id="{3BF642D7-88CA-4420-854E-575C0809B6C3}"/>
              </a:ext>
            </a:extLst>
          </p:cNvPr>
          <p:cNvSpPr>
            <a:spLocks noGrp="1"/>
          </p:cNvSpPr>
          <p:nvPr>
            <p:ph sz="half" idx="1"/>
          </p:nvPr>
        </p:nvSpPr>
        <p:spPr>
          <a:xfrm>
            <a:off x="7020006" y="0"/>
            <a:ext cx="4991480" cy="5836023"/>
          </a:xfrm>
        </p:spPr>
        <p:txBody>
          <a:bodyPr vert="horz" lIns="91440" tIns="45720" rIns="91440" bIns="45720" rtlCol="0" anchor="ctr">
            <a:normAutofit/>
          </a:bodyPr>
          <a:lstStyle/>
          <a:p>
            <a:r>
              <a:rPr lang="en-US" sz="2400" b="1" dirty="0"/>
              <a:t>2019-2022 Contract page 77, 24.7</a:t>
            </a:r>
          </a:p>
          <a:p>
            <a:pPr lvl="1"/>
            <a:r>
              <a:rPr lang="en-US" sz="2000" dirty="0"/>
              <a:t>Faculty must be certified to teach online through the DE certification process at Rio Hondo College</a:t>
            </a:r>
          </a:p>
          <a:p>
            <a:pPr lvl="1"/>
            <a:r>
              <a:rPr lang="en-US" sz="2000" dirty="0"/>
              <a:t>Faculty must submit a Regular and Effective Contact form once per year prior to teaching an online class</a:t>
            </a:r>
          </a:p>
          <a:p>
            <a:pPr lvl="2"/>
            <a:r>
              <a:rPr lang="en-US" dirty="0"/>
              <a:t>Faculty self-assess that they are using best practices for regular and effective contact- See table</a:t>
            </a:r>
          </a:p>
          <a:p>
            <a:pPr lvl="2"/>
            <a:r>
              <a:rPr lang="en-US" dirty="0"/>
              <a:t>PT Faculty online courses evaluated by dean, FT through the Peer Review process</a:t>
            </a:r>
          </a:p>
          <a:p>
            <a:pPr lvl="2"/>
            <a:r>
              <a:rPr lang="en-US" sz="1800" dirty="0"/>
              <a:t>Course expectations letter put on file for each class.  Find online forms at the browser address below or </a:t>
            </a:r>
            <a:r>
              <a:rPr lang="en-US" sz="1800" dirty="0">
                <a:hlinkClick r:id="rId3"/>
              </a:rPr>
              <a:t>Click HERE</a:t>
            </a:r>
            <a:endParaRPr lang="en-US" sz="1800" dirty="0"/>
          </a:p>
          <a:p>
            <a:pPr lvl="3"/>
            <a:r>
              <a:rPr lang="en-US" sz="1400" dirty="0">
                <a:hlinkClick r:id="rId3"/>
              </a:rPr>
              <a:t>https://www.riohondo.edu/distance-education/faculty-resources/</a:t>
            </a:r>
            <a:endParaRPr lang="en-US" sz="1400" dirty="0"/>
          </a:p>
          <a:p>
            <a:pPr marL="457200" lvl="1"/>
            <a:endParaRPr lang="en-US" sz="1400" dirty="0"/>
          </a:p>
        </p:txBody>
      </p:sp>
      <p:sp>
        <p:nvSpPr>
          <p:cNvPr id="4" name="TextBox 3">
            <a:extLst>
              <a:ext uri="{FF2B5EF4-FFF2-40B4-BE49-F238E27FC236}">
                <a16:creationId xmlns:a16="http://schemas.microsoft.com/office/drawing/2014/main" id="{D32A2861-4C54-467A-8B0E-FF4809196C97}"/>
              </a:ext>
            </a:extLst>
          </p:cNvPr>
          <p:cNvSpPr txBox="1"/>
          <p:nvPr/>
        </p:nvSpPr>
        <p:spPr>
          <a:xfrm flipH="1">
            <a:off x="363071" y="3177763"/>
            <a:ext cx="6338047" cy="2031325"/>
          </a:xfrm>
          <a:prstGeom prst="rect">
            <a:avLst/>
          </a:prstGeom>
          <a:noFill/>
        </p:spPr>
        <p:txBody>
          <a:bodyPr wrap="square" rtlCol="0">
            <a:spAutoFit/>
          </a:bodyPr>
          <a:lstStyle/>
          <a:p>
            <a:r>
              <a:rPr lang="en-US" sz="1400" dirty="0"/>
              <a:t>To meet student to student contact title 5 standards on discussion boards, here are some ideas: </a:t>
            </a:r>
          </a:p>
          <a:p>
            <a:pPr marL="342900" indent="-342900">
              <a:buAutoNum type="arabicPeriod"/>
            </a:pPr>
            <a:r>
              <a:rPr lang="en-US" sz="1400" dirty="0"/>
              <a:t>Create a student discussion board café or lounge so students can ask questions or seek help from one another in case you can’t get back to them immediately with questions they may have about the class or an assignment.</a:t>
            </a:r>
          </a:p>
          <a:p>
            <a:pPr marL="342900" indent="-342900">
              <a:buAutoNum type="arabicPeriod"/>
            </a:pPr>
            <a:r>
              <a:rPr lang="en-US" sz="1400" dirty="0"/>
              <a:t>Make sure your </a:t>
            </a:r>
            <a:r>
              <a:rPr lang="en-US" sz="1400" b="1" dirty="0"/>
              <a:t>weekly</a:t>
            </a:r>
            <a:r>
              <a:rPr lang="en-US" sz="1400" dirty="0"/>
              <a:t> discussion boards require students to respond to each other.</a:t>
            </a:r>
          </a:p>
          <a:p>
            <a:pPr marL="342900" indent="-342900">
              <a:buAutoNum type="arabicPeriod"/>
            </a:pPr>
            <a:r>
              <a:rPr lang="en-US" sz="1400" dirty="0"/>
              <a:t>Create peer review assignments where students critique each others work or create a group project that requires weekly segments to complete together.</a:t>
            </a:r>
          </a:p>
        </p:txBody>
      </p:sp>
      <p:sp>
        <p:nvSpPr>
          <p:cNvPr id="9" name="TextBox 8">
            <a:extLst>
              <a:ext uri="{FF2B5EF4-FFF2-40B4-BE49-F238E27FC236}">
                <a16:creationId xmlns:a16="http://schemas.microsoft.com/office/drawing/2014/main" id="{01005856-DA43-452F-9669-1169647DA6D8}"/>
              </a:ext>
            </a:extLst>
          </p:cNvPr>
          <p:cNvSpPr txBox="1"/>
          <p:nvPr/>
        </p:nvSpPr>
        <p:spPr>
          <a:xfrm>
            <a:off x="7665493" y="5520488"/>
            <a:ext cx="4249450" cy="1200329"/>
          </a:xfrm>
          <a:prstGeom prst="rect">
            <a:avLst/>
          </a:prstGeom>
          <a:noFill/>
        </p:spPr>
        <p:txBody>
          <a:bodyPr wrap="square" rtlCol="0">
            <a:spAutoFit/>
          </a:bodyPr>
          <a:lstStyle/>
          <a:p>
            <a:r>
              <a:rPr lang="en-US" dirty="0">
                <a:solidFill>
                  <a:schemeClr val="bg1"/>
                </a:solidFill>
              </a:rPr>
              <a:t>Questions about the contract or joining the Faculty Association?  </a:t>
            </a:r>
            <a:r>
              <a:rPr lang="en-US" dirty="0">
                <a:solidFill>
                  <a:schemeClr val="bg1"/>
                </a:solidFill>
                <a:hlinkClick r:id="rId4" action="ppaction://hlinkfile">
                  <a:extLst>
                    <a:ext uri="{A12FA001-AC4F-418D-AE19-62706E023703}">
                      <ahyp:hlinkClr xmlns:ahyp="http://schemas.microsoft.com/office/drawing/2018/hyperlinkcolor" val="tx"/>
                    </a:ext>
                  </a:extLst>
                </a:hlinkClick>
              </a:rPr>
              <a:t>rhcfa.org</a:t>
            </a:r>
            <a:endParaRPr lang="en-US" dirty="0">
              <a:solidFill>
                <a:schemeClr val="bg1"/>
              </a:solidFill>
            </a:endParaRPr>
          </a:p>
          <a:p>
            <a:r>
              <a:rPr lang="en-US" dirty="0">
                <a:solidFill>
                  <a:schemeClr val="bg1"/>
                </a:solidFill>
              </a:rPr>
              <a:t>Contact Rudy Rios, RHCFA President </a:t>
            </a:r>
            <a:r>
              <a:rPr lang="en-US" dirty="0">
                <a:solidFill>
                  <a:schemeClr val="bg1"/>
                </a:solidFill>
                <a:hlinkClick r:id="rId5">
                  <a:extLst>
                    <a:ext uri="{A12FA001-AC4F-418D-AE19-62706E023703}">
                      <ahyp:hlinkClr xmlns:ahyp="http://schemas.microsoft.com/office/drawing/2018/hyperlinkcolor" val="tx"/>
                    </a:ext>
                  </a:extLst>
                </a:hlinkClick>
              </a:rPr>
              <a:t>rrios@riohondo.edu</a:t>
            </a:r>
            <a:r>
              <a:rPr lang="en-US" dirty="0">
                <a:solidFill>
                  <a:schemeClr val="bg1"/>
                </a:solidFill>
              </a:rPr>
              <a:t>    </a:t>
            </a:r>
          </a:p>
        </p:txBody>
      </p:sp>
      <p:pic>
        <p:nvPicPr>
          <p:cNvPr id="11" name="Picture 10">
            <a:extLst>
              <a:ext uri="{FF2B5EF4-FFF2-40B4-BE49-F238E27FC236}">
                <a16:creationId xmlns:a16="http://schemas.microsoft.com/office/drawing/2014/main" id="{CFECD3E7-7A5E-4E06-9E8F-D54CDCF284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230852" y="6291236"/>
            <a:ext cx="961148" cy="566764"/>
          </a:xfrm>
          <a:prstGeom prst="rect">
            <a:avLst/>
          </a:prstGeom>
        </p:spPr>
      </p:pic>
    </p:spTree>
    <p:extLst>
      <p:ext uri="{BB962C8B-B14F-4D97-AF65-F5344CB8AC3E}">
        <p14:creationId xmlns:p14="http://schemas.microsoft.com/office/powerpoint/2010/main" val="151688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Title 4">
            <a:extLst>
              <a:ext uri="{FF2B5EF4-FFF2-40B4-BE49-F238E27FC236}">
                <a16:creationId xmlns:a16="http://schemas.microsoft.com/office/drawing/2014/main" id="{7FAE78C0-2276-4BB6-A86D-8CAB64DD752C}"/>
              </a:ext>
            </a:extLst>
          </p:cNvPr>
          <p:cNvSpPr>
            <a:spLocks noGrp="1"/>
          </p:cNvSpPr>
          <p:nvPr>
            <p:ph type="title"/>
          </p:nvPr>
        </p:nvSpPr>
        <p:spPr>
          <a:xfrm>
            <a:off x="960120" y="434101"/>
            <a:ext cx="10279971" cy="1362042"/>
          </a:xfrm>
        </p:spPr>
        <p:txBody>
          <a:bodyPr anchor="b">
            <a:normAutofit fontScale="90000"/>
          </a:bodyPr>
          <a:lstStyle/>
          <a:p>
            <a:pPr algn="ctr"/>
            <a:r>
              <a:rPr lang="en-US" sz="6000" b="1" dirty="0">
                <a:solidFill>
                  <a:schemeClr val="bg1"/>
                </a:solidFill>
              </a:rPr>
              <a:t>CVC-OEI Rubric: </a:t>
            </a:r>
            <a:br>
              <a:rPr lang="en-US" sz="6000" b="1" dirty="0">
                <a:solidFill>
                  <a:schemeClr val="bg1"/>
                </a:solidFill>
              </a:rPr>
            </a:br>
            <a:r>
              <a:rPr lang="en-US" sz="6000" b="1" dirty="0">
                <a:solidFill>
                  <a:schemeClr val="bg1"/>
                </a:solidFill>
              </a:rPr>
              <a:t>Regular and Effective Contact</a:t>
            </a:r>
          </a:p>
        </p:txBody>
      </p:sp>
      <p:sp>
        <p:nvSpPr>
          <p:cNvPr id="17" name="Rectangle 16">
            <a:extLst>
              <a:ext uri="{FF2B5EF4-FFF2-40B4-BE49-F238E27FC236}">
                <a16:creationId xmlns:a16="http://schemas.microsoft.com/office/drawing/2014/main" id="{A47020BD-3785-4628-8C5E-A4011B43EF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ontent Placeholder 6">
            <a:extLst>
              <a:ext uri="{FF2B5EF4-FFF2-40B4-BE49-F238E27FC236}">
                <a16:creationId xmlns:a16="http://schemas.microsoft.com/office/drawing/2014/main" id="{A8C321F5-DD0D-428A-A274-0996BCBDF395}"/>
              </a:ext>
            </a:extLst>
          </p:cNvPr>
          <p:cNvGraphicFramePr>
            <a:graphicFrameLocks noGrp="1"/>
          </p:cNvGraphicFramePr>
          <p:nvPr>
            <p:ph idx="1"/>
            <p:extLst>
              <p:ext uri="{D42A27DB-BD31-4B8C-83A1-F6EECF244321}">
                <p14:modId xmlns:p14="http://schemas.microsoft.com/office/powerpoint/2010/main" val="2496140243"/>
              </p:ext>
            </p:extLst>
          </p:nvPr>
        </p:nvGraphicFramePr>
        <p:xfrm>
          <a:off x="960120" y="3164553"/>
          <a:ext cx="10279972" cy="2492611"/>
        </p:xfrm>
        <a:graphic>
          <a:graphicData uri="http://schemas.openxmlformats.org/drawingml/2006/table">
            <a:tbl>
              <a:tblPr firstRow="1" firstCol="1" bandRow="1"/>
              <a:tblGrid>
                <a:gridCol w="3950688">
                  <a:extLst>
                    <a:ext uri="{9D8B030D-6E8A-4147-A177-3AD203B41FA5}">
                      <a16:colId xmlns:a16="http://schemas.microsoft.com/office/drawing/2014/main" val="3489924656"/>
                    </a:ext>
                  </a:extLst>
                </a:gridCol>
                <a:gridCol w="6329284">
                  <a:extLst>
                    <a:ext uri="{9D8B030D-6E8A-4147-A177-3AD203B41FA5}">
                      <a16:colId xmlns:a16="http://schemas.microsoft.com/office/drawing/2014/main" val="3283510590"/>
                    </a:ext>
                  </a:extLst>
                </a:gridCol>
              </a:tblGrid>
              <a:tr h="461056">
                <a:tc gridSpan="2">
                  <a:txBody>
                    <a:bodyPr/>
                    <a:lstStyle/>
                    <a:p>
                      <a:pPr marL="0" marR="0" algn="ctr">
                        <a:spcBef>
                          <a:spcPts val="0"/>
                        </a:spcBef>
                        <a:spcAft>
                          <a:spcPts val="0"/>
                        </a:spcAft>
                      </a:pPr>
                      <a:r>
                        <a:rPr lang="en-US" sz="2100" b="1">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Section B</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txBody>
                  <a:tcPr marL="34102" marR="34102" marT="34102" marB="34102" anchor="ctr">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3971880746"/>
                  </a:ext>
                </a:extLst>
              </a:tr>
              <a:tr h="461056">
                <a:tc>
                  <a:txBody>
                    <a:bodyPr/>
                    <a:lstStyle/>
                    <a:p>
                      <a:pPr marL="0" marR="0" algn="ctr">
                        <a:spcBef>
                          <a:spcPts val="0"/>
                        </a:spcBef>
                        <a:spcAft>
                          <a:spcPts val="0"/>
                        </a:spcAft>
                      </a:pPr>
                      <a:r>
                        <a:rPr lang="en-US" sz="2100" b="1">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Instructor Contact</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txBody>
                  <a:tcPr marL="34102" marR="34102" marT="34102" marB="34102" anchor="ctr">
                    <a:lnL>
                      <a:noFill/>
                    </a:lnL>
                    <a:lnR>
                      <a:noFill/>
                    </a:lnR>
                    <a:lnT>
                      <a:noFill/>
                    </a:lnT>
                    <a:lnB>
                      <a:noFill/>
                    </a:lnB>
                    <a:solidFill>
                      <a:srgbClr val="FFFFFF"/>
                    </a:solidFill>
                  </a:tcPr>
                </a:tc>
                <a:tc>
                  <a:txBody>
                    <a:bodyPr/>
                    <a:lstStyle/>
                    <a:p>
                      <a:pPr marL="0" marR="0" algn="ctr">
                        <a:spcBef>
                          <a:spcPts val="0"/>
                        </a:spcBef>
                        <a:spcAft>
                          <a:spcPts val="0"/>
                        </a:spcAft>
                      </a:pPr>
                      <a:r>
                        <a:rPr lang="en-US" sz="2100" b="1">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Student-to-Student Contact</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txBody>
                  <a:tcPr marL="34102" marR="34102" marT="34102" marB="34102" anchor="ctr">
                    <a:lnL>
                      <a:noFill/>
                    </a:lnL>
                    <a:lnR>
                      <a:noFill/>
                    </a:lnR>
                    <a:lnT>
                      <a:noFill/>
                    </a:lnT>
                    <a:lnB>
                      <a:noFill/>
                    </a:lnB>
                    <a:solidFill>
                      <a:srgbClr val="FFFFFF"/>
                    </a:solidFill>
                  </a:tcPr>
                </a:tc>
                <a:extLst>
                  <a:ext uri="{0D108BD9-81ED-4DB2-BD59-A6C34878D82A}">
                    <a16:rowId xmlns:a16="http://schemas.microsoft.com/office/drawing/2014/main" val="750721239"/>
                  </a:ext>
                </a:extLst>
              </a:tr>
              <a:tr h="1570499">
                <a:tc>
                  <a:txBody>
                    <a:bodyPr/>
                    <a:lstStyle/>
                    <a:p>
                      <a:pPr marL="342900" marR="0" lvl="0" indent="-342900">
                        <a:spcBef>
                          <a:spcPts val="0"/>
                        </a:spcBef>
                        <a:spcAft>
                          <a:spcPts val="1000"/>
                        </a:spcAft>
                        <a:buSzPts val="1000"/>
                        <a:buFont typeface="Symbol" panose="05050102010706020507" pitchFamily="18" charset="2"/>
                        <a:buChar char=""/>
                        <a:tabLst>
                          <a:tab pos="457200" algn="l"/>
                        </a:tabLst>
                      </a:pPr>
                      <a:r>
                        <a:rPr lang="en-US" sz="210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Pre-Course Contact</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spcBef>
                          <a:spcPts val="0"/>
                        </a:spcBef>
                        <a:spcAft>
                          <a:spcPts val="1000"/>
                        </a:spcAft>
                        <a:buSzPts val="1000"/>
                        <a:buFont typeface="Symbol" panose="05050102010706020507" pitchFamily="18" charset="2"/>
                        <a:buChar char=""/>
                        <a:tabLst>
                          <a:tab pos="457200" algn="l"/>
                        </a:tabLst>
                      </a:pPr>
                      <a:r>
                        <a:rPr lang="en-US" sz="210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Regular Effective Contact</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spcBef>
                          <a:spcPts val="0"/>
                        </a:spcBef>
                        <a:spcAft>
                          <a:spcPts val="1000"/>
                        </a:spcAft>
                        <a:buSzPts val="1000"/>
                        <a:buFont typeface="Symbol" panose="05050102010706020507" pitchFamily="18" charset="2"/>
                        <a:buChar char=""/>
                        <a:tabLst>
                          <a:tab pos="457200" algn="l"/>
                        </a:tabLst>
                      </a:pPr>
                      <a:r>
                        <a:rPr lang="en-US" sz="210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Student-Initiated Contact</a:t>
                      </a:r>
                      <a:endParaRPr lang="en-US" sz="2100">
                        <a:effectLst/>
                        <a:latin typeface="Cambria" panose="02040503050406030204" pitchFamily="18" charset="0"/>
                        <a:ea typeface="MS Mincho" panose="02020609040205080304" pitchFamily="49" charset="-128"/>
                        <a:cs typeface="Times New Roman" panose="02020603050405020304" pitchFamily="18" charset="0"/>
                      </a:endParaRPr>
                    </a:p>
                  </a:txBody>
                  <a:tcPr marL="34102" marR="34102" marT="34102" marB="34102" anchor="ctr">
                    <a:lnL>
                      <a:noFill/>
                    </a:lnL>
                    <a:lnR>
                      <a:noFill/>
                    </a:lnR>
                    <a:lnT>
                      <a:noFill/>
                    </a:lnT>
                    <a:lnB>
                      <a:noFill/>
                    </a:lnB>
                    <a:solidFill>
                      <a:srgbClr val="FFFFFF"/>
                    </a:solidFill>
                  </a:tcPr>
                </a:tc>
                <a:tc>
                  <a:txBody>
                    <a:bodyPr/>
                    <a:lstStyle/>
                    <a:p>
                      <a:pPr marL="342900" marR="0" lvl="0" indent="-342900">
                        <a:spcBef>
                          <a:spcPts val="0"/>
                        </a:spcBef>
                        <a:spcAft>
                          <a:spcPts val="1000"/>
                        </a:spcAft>
                        <a:buSzPts val="1000"/>
                        <a:buFont typeface="Symbol" panose="05050102010706020507" pitchFamily="18" charset="2"/>
                        <a:buChar char=""/>
                        <a:tabLst>
                          <a:tab pos="457200" algn="l"/>
                        </a:tabLst>
                      </a:pPr>
                      <a:r>
                        <a:rPr lang="en-US" sz="21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Student-Initiated Contact with Other Students</a:t>
                      </a:r>
                      <a:endParaRPr lang="en-US" sz="21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spcBef>
                          <a:spcPts val="0"/>
                        </a:spcBef>
                        <a:spcAft>
                          <a:spcPts val="1000"/>
                        </a:spcAft>
                        <a:buSzPts val="1000"/>
                        <a:buFont typeface="Symbol" panose="05050102010706020507" pitchFamily="18" charset="2"/>
                        <a:buChar char=""/>
                        <a:tabLst>
                          <a:tab pos="457200" algn="l"/>
                        </a:tabLst>
                      </a:pPr>
                      <a:r>
                        <a:rPr lang="en-US" sz="21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Regular Effective Contact Among Students</a:t>
                      </a:r>
                      <a:endParaRPr lang="en-US" sz="21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spcBef>
                          <a:spcPts val="0"/>
                        </a:spcBef>
                        <a:spcAft>
                          <a:spcPts val="1000"/>
                        </a:spcAft>
                        <a:buSzPts val="1000"/>
                        <a:buFont typeface="Symbol" panose="05050102010706020507" pitchFamily="18" charset="2"/>
                        <a:buChar char=""/>
                        <a:tabLst>
                          <a:tab pos="457200" algn="l"/>
                        </a:tabLst>
                      </a:pPr>
                      <a:r>
                        <a:rPr lang="en-US" sz="21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Participation Levels</a:t>
                      </a:r>
                      <a:endParaRPr lang="en-US" sz="2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4102" marR="34102" marT="34102" marB="34102" anchor="ctr">
                    <a:lnL>
                      <a:noFill/>
                    </a:lnL>
                    <a:lnR>
                      <a:noFill/>
                    </a:lnR>
                    <a:lnT>
                      <a:noFill/>
                    </a:lnT>
                    <a:lnB>
                      <a:noFill/>
                    </a:lnB>
                    <a:solidFill>
                      <a:srgbClr val="FFFFFF"/>
                    </a:solidFill>
                  </a:tcPr>
                </a:tc>
                <a:extLst>
                  <a:ext uri="{0D108BD9-81ED-4DB2-BD59-A6C34878D82A}">
                    <a16:rowId xmlns:a16="http://schemas.microsoft.com/office/drawing/2014/main" val="1206986203"/>
                  </a:ext>
                </a:extLst>
              </a:tr>
            </a:tbl>
          </a:graphicData>
        </a:graphic>
      </p:graphicFrame>
      <p:sp>
        <p:nvSpPr>
          <p:cNvPr id="6" name="TextBox 5">
            <a:extLst>
              <a:ext uri="{FF2B5EF4-FFF2-40B4-BE49-F238E27FC236}">
                <a16:creationId xmlns:a16="http://schemas.microsoft.com/office/drawing/2014/main" id="{DC7C485A-E446-470F-83F4-4EDA6633DF10}"/>
              </a:ext>
            </a:extLst>
          </p:cNvPr>
          <p:cNvSpPr txBox="1"/>
          <p:nvPr/>
        </p:nvSpPr>
        <p:spPr>
          <a:xfrm rot="10800000" flipV="1">
            <a:off x="1174376" y="5645993"/>
            <a:ext cx="9919448" cy="923330"/>
          </a:xfrm>
          <a:prstGeom prst="rect">
            <a:avLst/>
          </a:prstGeom>
          <a:noFill/>
        </p:spPr>
        <p:txBody>
          <a:bodyPr wrap="square" rtlCol="0">
            <a:spAutoFit/>
          </a:bodyPr>
          <a:lstStyle/>
          <a:p>
            <a:r>
              <a:rPr lang="en-US" b="1" dirty="0"/>
              <a:t>To learn more about instructor contact and student-to-student contact in more depth with examples control + click on this </a:t>
            </a:r>
            <a:r>
              <a:rPr lang="en-US" b="1" dirty="0">
                <a:hlinkClick r:id="rId2"/>
              </a:rPr>
              <a:t>LINK</a:t>
            </a:r>
            <a:r>
              <a:rPr lang="en-US" b="1" dirty="0"/>
              <a:t> and scroll down to section B.  Read through all parts of the section B module then self-assess using the rubric on the following slide.  </a:t>
            </a:r>
          </a:p>
        </p:txBody>
      </p:sp>
    </p:spTree>
    <p:extLst>
      <p:ext uri="{BB962C8B-B14F-4D97-AF65-F5344CB8AC3E}">
        <p14:creationId xmlns:p14="http://schemas.microsoft.com/office/powerpoint/2010/main" val="45884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90FCBA-B5D1-4AAA-98C7-849675D0D6FC}"/>
              </a:ext>
            </a:extLst>
          </p:cNvPr>
          <p:cNvSpPr>
            <a:spLocks noGrp="1"/>
          </p:cNvSpPr>
          <p:nvPr>
            <p:ph type="title"/>
          </p:nvPr>
        </p:nvSpPr>
        <p:spPr/>
        <p:txBody>
          <a:bodyPr/>
          <a:lstStyle/>
          <a:p>
            <a:r>
              <a:rPr lang="en-US" b="1" dirty="0"/>
              <a:t>OEI Rubric Section B: Self-Assessment for Regular and Effective Contact</a:t>
            </a:r>
          </a:p>
        </p:txBody>
      </p:sp>
      <p:sp>
        <p:nvSpPr>
          <p:cNvPr id="5" name="Text Placeholder 4">
            <a:extLst>
              <a:ext uri="{FF2B5EF4-FFF2-40B4-BE49-F238E27FC236}">
                <a16:creationId xmlns:a16="http://schemas.microsoft.com/office/drawing/2014/main" id="{E12B1D7F-BBC6-41D1-A0FA-F8B11A2AF64A}"/>
              </a:ext>
            </a:extLst>
          </p:cNvPr>
          <p:cNvSpPr>
            <a:spLocks noGrp="1"/>
          </p:cNvSpPr>
          <p:nvPr>
            <p:ph type="body" idx="1"/>
          </p:nvPr>
        </p:nvSpPr>
        <p:spPr/>
        <p:txBody>
          <a:bodyPr/>
          <a:lstStyle/>
          <a:p>
            <a:r>
              <a:rPr lang="en-US" dirty="0"/>
              <a:t>                  Instructor Contact</a:t>
            </a:r>
          </a:p>
        </p:txBody>
      </p:sp>
      <p:sp>
        <p:nvSpPr>
          <p:cNvPr id="7" name="Text Placeholder 6">
            <a:extLst>
              <a:ext uri="{FF2B5EF4-FFF2-40B4-BE49-F238E27FC236}">
                <a16:creationId xmlns:a16="http://schemas.microsoft.com/office/drawing/2014/main" id="{0FEB88FA-BC27-4506-AD7A-3D3AC1F14224}"/>
              </a:ext>
            </a:extLst>
          </p:cNvPr>
          <p:cNvSpPr>
            <a:spLocks noGrp="1"/>
          </p:cNvSpPr>
          <p:nvPr>
            <p:ph type="body" sz="quarter" idx="3"/>
          </p:nvPr>
        </p:nvSpPr>
        <p:spPr/>
        <p:txBody>
          <a:bodyPr/>
          <a:lstStyle/>
          <a:p>
            <a:r>
              <a:rPr lang="en-US" dirty="0"/>
              <a:t>          Student-to-Student Contact</a:t>
            </a:r>
          </a:p>
        </p:txBody>
      </p:sp>
      <p:pic>
        <p:nvPicPr>
          <p:cNvPr id="20" name="Content Placeholder 19">
            <a:extLst>
              <a:ext uri="{FF2B5EF4-FFF2-40B4-BE49-F238E27FC236}">
                <a16:creationId xmlns:a16="http://schemas.microsoft.com/office/drawing/2014/main" id="{88E0A716-EFC4-407C-BCFB-30C79C9C7985}"/>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26369" y="2505075"/>
            <a:ext cx="4874850" cy="3684588"/>
          </a:xfrm>
        </p:spPr>
      </p:pic>
      <p:pic>
        <p:nvPicPr>
          <p:cNvPr id="18" name="Content Placeholder 17">
            <a:extLst>
              <a:ext uri="{FF2B5EF4-FFF2-40B4-BE49-F238E27FC236}">
                <a16:creationId xmlns:a16="http://schemas.microsoft.com/office/drawing/2014/main" id="{3651E1C2-8C95-408E-B183-2A45962896A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0866" y="2505075"/>
            <a:ext cx="5346709" cy="3684588"/>
          </a:xfrm>
        </p:spPr>
      </p:pic>
    </p:spTree>
    <p:extLst>
      <p:ext uri="{BB962C8B-B14F-4D97-AF65-F5344CB8AC3E}">
        <p14:creationId xmlns:p14="http://schemas.microsoft.com/office/powerpoint/2010/main" val="104648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323DBD-3AEF-46DB-8791-BFA99A725E00}"/>
              </a:ext>
            </a:extLst>
          </p:cNvPr>
          <p:cNvSpPr>
            <a:spLocks noGrp="1"/>
          </p:cNvSpPr>
          <p:nvPr>
            <p:ph type="title"/>
          </p:nvPr>
        </p:nvSpPr>
        <p:spPr>
          <a:xfrm>
            <a:off x="838200" y="811161"/>
            <a:ext cx="3335594" cy="5403370"/>
          </a:xfrm>
        </p:spPr>
        <p:txBody>
          <a:bodyPr>
            <a:normAutofit/>
          </a:bodyPr>
          <a:lstStyle/>
          <a:p>
            <a:r>
              <a:rPr lang="en-US" b="1" dirty="0">
                <a:solidFill>
                  <a:srgbClr val="FFFFFF"/>
                </a:solidFill>
              </a:rPr>
              <a:t>Self-Assessment</a:t>
            </a:r>
            <a:br>
              <a:rPr lang="en-US" b="1" dirty="0">
                <a:solidFill>
                  <a:srgbClr val="FFFFFF"/>
                </a:solidFill>
              </a:rPr>
            </a:br>
            <a:r>
              <a:rPr lang="en-US" b="1" dirty="0">
                <a:solidFill>
                  <a:srgbClr val="FFFFFF"/>
                </a:solidFill>
              </a:rPr>
              <a:t>Using OEI Rubric Section B !</a:t>
            </a:r>
            <a:br>
              <a:rPr lang="en-US" b="1" dirty="0">
                <a:solidFill>
                  <a:srgbClr val="FFFFFF"/>
                </a:solidFill>
              </a:rPr>
            </a:br>
            <a:br>
              <a:rPr lang="en-US" b="1" dirty="0">
                <a:solidFill>
                  <a:srgbClr val="FFFFFF"/>
                </a:solidFill>
              </a:rPr>
            </a:br>
            <a:r>
              <a:rPr lang="en-US" sz="1800" b="1" dirty="0">
                <a:solidFill>
                  <a:srgbClr val="FFFFFF"/>
                </a:solidFill>
              </a:rPr>
              <a:t>**Need help?  Contact Jill Pfeiffer for an appointment at jpfeiffer@riohondo.edu</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83F802CA-2568-4283-B37C-944EAF1DBF58}"/>
              </a:ext>
            </a:extLst>
          </p:cNvPr>
          <p:cNvGraphicFramePr>
            <a:graphicFrameLocks noGrp="1"/>
          </p:cNvGraphicFramePr>
          <p:nvPr>
            <p:ph idx="1"/>
            <p:extLst>
              <p:ext uri="{D42A27DB-BD31-4B8C-83A1-F6EECF244321}">
                <p14:modId xmlns:p14="http://schemas.microsoft.com/office/powerpoint/2010/main" val="347779667"/>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21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6C0D4E-D049-40C0-8B2A-2C4E3A8E43BB}"/>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Resources for Online Teaching </a:t>
            </a:r>
            <a:br>
              <a:rPr lang="en-US" b="1" dirty="0">
                <a:solidFill>
                  <a:srgbClr val="FFFFFF"/>
                </a:solidFill>
              </a:rPr>
            </a:br>
            <a:br>
              <a:rPr lang="en-US" b="1" dirty="0">
                <a:solidFill>
                  <a:srgbClr val="FFFFFF"/>
                </a:solidFill>
              </a:rPr>
            </a:br>
            <a:r>
              <a:rPr lang="en-US" sz="2800" b="1" dirty="0">
                <a:solidFill>
                  <a:srgbClr val="FFFFFF"/>
                </a:solidFill>
              </a:rPr>
              <a:t>Consider taking a few of these self-paced classes to build a better online course!</a:t>
            </a:r>
            <a:br>
              <a:rPr lang="en-US" sz="2800" b="1" dirty="0">
                <a:solidFill>
                  <a:srgbClr val="FFFFFF"/>
                </a:solidFill>
              </a:rPr>
            </a:br>
            <a:br>
              <a:rPr lang="en-US" sz="2800" b="1" dirty="0">
                <a:solidFill>
                  <a:srgbClr val="FFFFFF"/>
                </a:solidFill>
              </a:rPr>
            </a:br>
            <a:r>
              <a:rPr lang="en-US" sz="2000" b="1" dirty="0">
                <a:solidFill>
                  <a:srgbClr val="FFFFFF"/>
                </a:solidFill>
              </a:rPr>
              <a:t>**Submit time for flex credit</a:t>
            </a:r>
          </a:p>
        </p:txBody>
      </p:sp>
      <p:graphicFrame>
        <p:nvGraphicFramePr>
          <p:cNvPr id="5" name="Content Placeholder 2">
            <a:extLst>
              <a:ext uri="{FF2B5EF4-FFF2-40B4-BE49-F238E27FC236}">
                <a16:creationId xmlns:a16="http://schemas.microsoft.com/office/drawing/2014/main" id="{DFFBB86F-A57C-43F5-8AAB-36E326A7B734}"/>
              </a:ext>
            </a:extLst>
          </p:cNvPr>
          <p:cNvGraphicFramePr>
            <a:graphicFrameLocks noGrp="1"/>
          </p:cNvGraphicFramePr>
          <p:nvPr>
            <p:ph idx="1"/>
            <p:extLst>
              <p:ext uri="{D42A27DB-BD31-4B8C-83A1-F6EECF244321}">
                <p14:modId xmlns:p14="http://schemas.microsoft.com/office/powerpoint/2010/main" val="106648375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67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702</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Helvetica</vt:lpstr>
      <vt:lpstr>Symbol</vt:lpstr>
      <vt:lpstr>Office Theme</vt:lpstr>
      <vt:lpstr>Title 5 Requirements for Online Classes</vt:lpstr>
      <vt:lpstr>Title 5 for Online Classes Agenda</vt:lpstr>
      <vt:lpstr>Terminology: Title 5, OEI, and POCR?</vt:lpstr>
      <vt:lpstr>Teaching Online and the Faculty Contract</vt:lpstr>
      <vt:lpstr>CVC-OEI Rubric:  Regular and Effective Contact</vt:lpstr>
      <vt:lpstr>OEI Rubric Section B: Self-Assessment for Regular and Effective Contact</vt:lpstr>
      <vt:lpstr>Self-Assessment Using OEI Rubric Section B !  **Need help?  Contact Jill Pfeiffer for an appointment at jpfeiffer@riohondo.edu</vt:lpstr>
      <vt:lpstr>Resources for Online Teaching   Consider taking a few of these self-paced classes to build a better online course!  **Submit time for flex credit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 Requirements for Online Classes</dc:title>
  <dc:creator>Jill Pfeiffer</dc:creator>
  <cp:lastModifiedBy>Jill Pfeiffer</cp:lastModifiedBy>
  <cp:revision>31</cp:revision>
  <dcterms:created xsi:type="dcterms:W3CDTF">2019-08-14T22:59:53Z</dcterms:created>
  <dcterms:modified xsi:type="dcterms:W3CDTF">2019-08-17T18:42:57Z</dcterms:modified>
</cp:coreProperties>
</file>