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  <p:sldMasterId id="2147483712" r:id="rId3"/>
  </p:sldMasterIdLst>
  <p:notesMasterIdLst>
    <p:notesMasterId r:id="rId21"/>
  </p:notesMasterIdLst>
  <p:sldIdLst>
    <p:sldId id="256" r:id="rId4"/>
    <p:sldId id="257" r:id="rId5"/>
    <p:sldId id="258" r:id="rId6"/>
    <p:sldId id="259" r:id="rId7"/>
    <p:sldId id="268" r:id="rId8"/>
    <p:sldId id="260" r:id="rId9"/>
    <p:sldId id="270" r:id="rId10"/>
    <p:sldId id="261" r:id="rId11"/>
    <p:sldId id="271" r:id="rId12"/>
    <p:sldId id="276" r:id="rId13"/>
    <p:sldId id="264" r:id="rId14"/>
    <p:sldId id="278" r:id="rId15"/>
    <p:sldId id="272" r:id="rId16"/>
    <p:sldId id="275" r:id="rId17"/>
    <p:sldId id="266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CE80E-A03A-472D-9D3F-9DEDB847176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65B16-800F-409F-A43D-DBFFCA72B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4D851-9DC1-41F7-8CD8-0D6553DB8E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7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65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1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50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95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37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16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09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75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74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03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447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9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9180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98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596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E74F-22D9-46B4-A072-E0CA40F37D48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29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395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626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40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313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449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6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37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28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75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941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D7B3843-624E-4CAB-BA46-A4A1D4A3049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400"/>
              <a:t>4/9/2019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914400"/>
            <a:fld id="{3C75E74F-22D9-46B4-A072-E0CA40F37D48}" type="slidenum">
              <a:rPr lang="en-US" smtClean="0">
                <a:solidFill>
                  <a:srgbClr val="90C226"/>
                </a:solidFill>
              </a:rPr>
              <a:pPr defTabSz="914400"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52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6D518AF-3E80-495D-8FB2-70A18927EE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8DE12C9-D0FD-43F2-9E14-0CDC387F45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Outcomes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Accomplishments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417" y="1882587"/>
            <a:ext cx="8596668" cy="3056965"/>
          </a:xfrm>
        </p:spPr>
        <p:txBody>
          <a:bodyPr/>
          <a:lstStyle/>
          <a:p>
            <a:pPr algn="ctr"/>
            <a:r>
              <a:rPr lang="en-US" dirty="0" smtClean="0"/>
              <a:t>Three Key </a:t>
            </a:r>
            <a:r>
              <a:rPr lang="en-US" dirty="0" smtClean="0"/>
              <a:t>SLO Symposium </a:t>
            </a:r>
            <a:br>
              <a:rPr lang="en-US" dirty="0" smtClean="0"/>
            </a:br>
            <a:r>
              <a:rPr lang="en-US" dirty="0" smtClean="0"/>
              <a:t>Takeaways </a:t>
            </a:r>
            <a:r>
              <a:rPr lang="en-US" dirty="0" smtClean="0"/>
              <a:t>and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odoni MT" panose="02070603080606020203" pitchFamily="18" charset="0"/>
              </a:rPr>
              <a:t>SLO Symposium</a:t>
            </a:r>
            <a:br>
              <a:rPr lang="en-US" sz="4000" dirty="0" smtClean="0">
                <a:latin typeface="Bodoni MT" panose="02070603080606020203" pitchFamily="18" charset="0"/>
              </a:rPr>
            </a:br>
            <a:r>
              <a:rPr lang="en-US" sz="4000" dirty="0" smtClean="0">
                <a:latin typeface="Bodoni MT" panose="02070603080606020203" pitchFamily="18" charset="0"/>
              </a:rPr>
              <a:t>	</a:t>
            </a:r>
            <a:r>
              <a:rPr lang="en-US" sz="4000" dirty="0">
                <a:latin typeface="Bodoni MT" panose="02070603080606020203" pitchFamily="18" charset="0"/>
              </a:rPr>
              <a:t>Takeaway #1 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‘</a:t>
            </a:r>
            <a:r>
              <a:rPr lang="en-US" sz="2800" dirty="0" err="1" smtClean="0"/>
              <a:t>Massification</a:t>
            </a:r>
            <a:r>
              <a:rPr lang="en-US" sz="2800" dirty="0" smtClean="0"/>
              <a:t> of Education’ after WWII</a:t>
            </a:r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/>
              <a:t>are in the midst of another ‘</a:t>
            </a:r>
            <a:r>
              <a:rPr lang="en-US" sz="2800" dirty="0" err="1" smtClean="0"/>
              <a:t>massification</a:t>
            </a:r>
            <a:r>
              <a:rPr lang="en-US" sz="2800" dirty="0" smtClean="0"/>
              <a:t> of education’ </a:t>
            </a:r>
            <a:r>
              <a:rPr lang="en-US" sz="2800" b="1" dirty="0" smtClean="0"/>
              <a:t>and Guided Pathways and Outcomes/Assessment</a:t>
            </a:r>
            <a:r>
              <a:rPr lang="en-US" sz="2800" dirty="0" smtClean="0"/>
              <a:t> is a response to </a:t>
            </a:r>
            <a:r>
              <a:rPr lang="en-US" sz="2800" dirty="0" smtClean="0"/>
              <a:t>that.</a:t>
            </a:r>
            <a:endParaRPr lang="en-US" sz="2800" dirty="0"/>
          </a:p>
          <a:p>
            <a:pPr lvl="1"/>
            <a:r>
              <a:rPr lang="en-US" sz="2800" dirty="0" smtClean="0"/>
              <a:t>Guided </a:t>
            </a:r>
            <a:r>
              <a:rPr lang="en-US" sz="2800" dirty="0"/>
              <a:t>P</a:t>
            </a:r>
            <a:r>
              <a:rPr lang="en-US" sz="2800" dirty="0" smtClean="0"/>
              <a:t>athways </a:t>
            </a:r>
            <a:r>
              <a:rPr lang="en-US" sz="2800" dirty="0"/>
              <a:t>(GP) is </a:t>
            </a:r>
            <a:r>
              <a:rPr lang="en-US" sz="2800" i="1" dirty="0"/>
              <a:t>not</a:t>
            </a:r>
            <a:r>
              <a:rPr lang="en-US" sz="2800" dirty="0"/>
              <a:t> a new conversation, but a </a:t>
            </a:r>
            <a:r>
              <a:rPr lang="en-US" sz="2800" i="1" dirty="0"/>
              <a:t>continuation</a:t>
            </a:r>
            <a:r>
              <a:rPr lang="en-US" sz="2800" dirty="0"/>
              <a:t> of the </a:t>
            </a:r>
            <a:r>
              <a:rPr lang="en-US" sz="2800" dirty="0" smtClean="0"/>
              <a:t>Outcomes </a:t>
            </a:r>
            <a:r>
              <a:rPr lang="en-US" sz="2800" dirty="0" smtClean="0"/>
              <a:t>conversation.</a:t>
            </a:r>
            <a:endParaRPr lang="en-US" sz="2800" dirty="0"/>
          </a:p>
          <a:p>
            <a:pPr lvl="1"/>
            <a:r>
              <a:rPr lang="en-US" sz="2800" dirty="0"/>
              <a:t>It must be a partnership of the two.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38657A-8B7E-4B6C-A10E-806AE7B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odoni MT" panose="02070603080606020203" pitchFamily="18" charset="0"/>
              </a:rPr>
              <a:t>Takeaway #1 </a:t>
            </a:r>
            <a:r>
              <a:rPr lang="en-US" sz="4000" dirty="0" smtClean="0">
                <a:latin typeface="Bodoni MT" panose="02070603080606020203" pitchFamily="18" charset="0"/>
              </a:rPr>
              <a:t>Recommendation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50C1E8-A3C4-4E79-8384-A72C24304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19" y="1930400"/>
            <a:ext cx="10178322" cy="4361687"/>
          </a:xfrm>
        </p:spPr>
        <p:txBody>
          <a:bodyPr/>
          <a:lstStyle/>
          <a:p>
            <a:pPr lvl="2"/>
            <a:r>
              <a:rPr lang="en-US" sz="2400" u="sng" dirty="0" smtClean="0"/>
              <a:t>Recommendation/Action </a:t>
            </a:r>
            <a:r>
              <a:rPr lang="en-US" sz="2400" u="sng" dirty="0"/>
              <a:t>Item:</a:t>
            </a:r>
            <a:r>
              <a:rPr lang="en-US" sz="2400" dirty="0"/>
              <a:t>  Meeting agendas for GP and Outcomes </a:t>
            </a:r>
            <a:r>
              <a:rPr lang="en-US" sz="2400" dirty="0" smtClean="0"/>
              <a:t>Committee </a:t>
            </a:r>
            <a:r>
              <a:rPr lang="en-US" sz="2400" dirty="0"/>
              <a:t>meetings should include each other.  By doing so we are demonstrating to ACCJC in our meeting minutes that our process are linked and that there is substantial dialogue on </a:t>
            </a:r>
            <a:r>
              <a:rPr lang="en-US" sz="2400" dirty="0" err="1" smtClean="0"/>
              <a:t>campus.</a:t>
            </a:r>
            <a:r>
              <a:rPr lang="en-US" sz="2400" dirty="0" err="1" smtClean="0">
                <a:solidFill>
                  <a:schemeClr val="accent1"/>
                </a:solidFill>
              </a:rPr>
              <a:t>Completed</a:t>
            </a:r>
            <a:endParaRPr lang="en-US" sz="2400" dirty="0">
              <a:solidFill>
                <a:schemeClr val="accent1"/>
              </a:solidFill>
            </a:endParaRPr>
          </a:p>
          <a:p>
            <a:pPr lvl="2"/>
            <a:r>
              <a:rPr lang="en-US" sz="2400" u="sng" dirty="0" smtClean="0"/>
              <a:t>Recommendation/Action </a:t>
            </a:r>
            <a:r>
              <a:rPr lang="en-US" sz="2400" u="sng" dirty="0"/>
              <a:t>Item:</a:t>
            </a:r>
            <a:r>
              <a:rPr lang="en-US" sz="2400" dirty="0"/>
              <a:t>  Ensure Outcomes is always on the agenda for FLEX day and that ample ‘dialogue’ is available for faculty</a:t>
            </a:r>
            <a:r>
              <a:rPr lang="en-US" sz="24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odoni MT" panose="02070603080606020203" pitchFamily="18" charset="0"/>
              </a:rPr>
              <a:t>SLO Symposium</a:t>
            </a:r>
            <a:br>
              <a:rPr lang="en-US" sz="4000" dirty="0" smtClean="0">
                <a:latin typeface="Bodoni MT" panose="02070603080606020203" pitchFamily="18" charset="0"/>
              </a:rPr>
            </a:br>
            <a:r>
              <a:rPr lang="en-US" sz="4000" dirty="0" smtClean="0">
                <a:latin typeface="Bodoni MT" panose="02070603080606020203" pitchFamily="18" charset="0"/>
              </a:rPr>
              <a:t>	</a:t>
            </a:r>
            <a:r>
              <a:rPr lang="en-US" sz="4000" dirty="0">
                <a:latin typeface="Bodoni MT" panose="02070603080606020203" pitchFamily="18" charset="0"/>
              </a:rPr>
              <a:t>Takeaway #2 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Standard </a:t>
            </a:r>
            <a:r>
              <a:rPr lang="en-US" sz="2800" b="1" dirty="0" smtClean="0"/>
              <a:t>IC4 </a:t>
            </a:r>
            <a:r>
              <a:rPr lang="en-US" sz="2800" b="1" dirty="0"/>
              <a:t>requires that our </a:t>
            </a:r>
            <a:r>
              <a:rPr lang="en-US" sz="2800" b="1" dirty="0" smtClean="0"/>
              <a:t>PLOs </a:t>
            </a:r>
            <a:r>
              <a:rPr lang="en-US" sz="2800" b="1" dirty="0"/>
              <a:t>are in the catalog (which we are already doing)</a:t>
            </a:r>
            <a:endParaRPr lang="en-US" sz="2800" dirty="0"/>
          </a:p>
          <a:p>
            <a:pPr lvl="1"/>
            <a:r>
              <a:rPr lang="en-US" sz="2800" dirty="0"/>
              <a:t>To fully demonstrate to ACCJC our Outcomes work shouldn’t we look at ways to go above and beyond</a:t>
            </a:r>
            <a:r>
              <a:rPr lang="en-US" sz="2800" dirty="0" smtClean="0"/>
              <a:t>?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odoni MT" panose="02070603080606020203" pitchFamily="18" charset="0"/>
              </a:rPr>
              <a:t>SLO Symposium</a:t>
            </a:r>
            <a:br>
              <a:rPr lang="en-US" sz="4000" dirty="0" smtClean="0">
                <a:latin typeface="Bodoni MT" panose="02070603080606020203" pitchFamily="18" charset="0"/>
              </a:rPr>
            </a:br>
            <a:r>
              <a:rPr lang="en-US" sz="4000" dirty="0" smtClean="0">
                <a:latin typeface="Bodoni MT" panose="02070603080606020203" pitchFamily="18" charset="0"/>
              </a:rPr>
              <a:t>	</a:t>
            </a:r>
            <a:r>
              <a:rPr lang="en-US" sz="4000" dirty="0">
                <a:latin typeface="Bodoni MT" panose="02070603080606020203" pitchFamily="18" charset="0"/>
              </a:rPr>
              <a:t>Takeaway #2 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0"/>
            <a:ext cx="8596668" cy="4876799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Standard </a:t>
            </a:r>
            <a:r>
              <a:rPr lang="en-US" sz="2800" b="1" dirty="0" smtClean="0"/>
              <a:t>IC4 </a:t>
            </a:r>
          </a:p>
          <a:p>
            <a:pPr marL="0" lv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institution </a:t>
            </a:r>
            <a:r>
              <a:rPr lang="en-US" b="1" i="1" u="sng" dirty="0"/>
              <a:t>describes its certificates and degrees </a:t>
            </a:r>
            <a:r>
              <a:rPr lang="en-US" b="1" dirty="0"/>
              <a:t>in terms of their purpose, </a:t>
            </a:r>
            <a:r>
              <a:rPr lang="en-US" b="1" dirty="0" smtClean="0"/>
              <a:t>content, course </a:t>
            </a:r>
            <a:r>
              <a:rPr lang="en-US" b="1" dirty="0"/>
              <a:t>requirements, and expected learning outcomes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Evaluation </a:t>
            </a:r>
            <a:r>
              <a:rPr lang="en-US" i="1" dirty="0" smtClean="0"/>
              <a:t>criteria</a:t>
            </a:r>
            <a:endParaRPr lang="en-US" i="1" dirty="0"/>
          </a:p>
          <a:p>
            <a:r>
              <a:rPr lang="en-US" i="1" dirty="0" smtClean="0"/>
              <a:t>The </a:t>
            </a:r>
            <a:r>
              <a:rPr lang="en-US" i="1" dirty="0"/>
              <a:t>institution clearly describes its certificates and degrees in its </a:t>
            </a:r>
            <a:r>
              <a:rPr lang="en-US" b="1" i="1" dirty="0"/>
              <a:t>catalog</a:t>
            </a:r>
            <a:r>
              <a:rPr lang="en-US" i="1" dirty="0"/>
              <a:t>. </a:t>
            </a:r>
            <a:r>
              <a:rPr lang="en-US" i="1" dirty="0" smtClean="0"/>
              <a:t>Student learning </a:t>
            </a:r>
            <a:r>
              <a:rPr lang="en-US" i="1" dirty="0"/>
              <a:t>outcomes are included in descriptions of courses and programs.</a:t>
            </a:r>
          </a:p>
          <a:p>
            <a:r>
              <a:rPr lang="en-US" i="1" dirty="0" smtClean="0"/>
              <a:t>All </a:t>
            </a:r>
            <a:r>
              <a:rPr lang="en-US" b="1" i="1" dirty="0"/>
              <a:t>course syllabi </a:t>
            </a:r>
            <a:r>
              <a:rPr lang="en-US" i="1" dirty="0"/>
              <a:t>include student learning outcomes.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institution has processes in place to verify that all students receive a </a:t>
            </a:r>
            <a:r>
              <a:rPr lang="en-US" i="1" dirty="0" smtClean="0"/>
              <a:t>syllabus, including </a:t>
            </a:r>
            <a:r>
              <a:rPr lang="en-US" i="1" dirty="0"/>
              <a:t>student learning outcomes, for each course.</a:t>
            </a:r>
          </a:p>
          <a:p>
            <a:pPr marL="0" indent="0">
              <a:buNone/>
            </a:pPr>
            <a:r>
              <a:rPr lang="en-US" i="1" dirty="0"/>
              <a:t>For institutions with a baccalaureate </a:t>
            </a:r>
            <a:r>
              <a:rPr lang="en-US" i="1" dirty="0" smtClean="0"/>
              <a:t>degree</a:t>
            </a:r>
            <a:endParaRPr lang="en-US" i="1" dirty="0"/>
          </a:p>
          <a:p>
            <a:r>
              <a:rPr lang="en-US" i="1" dirty="0" smtClean="0"/>
              <a:t>The </a:t>
            </a:r>
            <a:r>
              <a:rPr lang="en-US" i="1" dirty="0"/>
              <a:t>purpose, content, course requirements, and learning outcomes of the</a:t>
            </a:r>
          </a:p>
          <a:p>
            <a:pPr marL="0" indent="0">
              <a:buNone/>
            </a:pPr>
            <a:r>
              <a:rPr lang="en-US" i="1" dirty="0"/>
              <a:t>baccalaureate program are clearly described.</a:t>
            </a:r>
            <a:endParaRPr lang="en-US" sz="4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38657A-8B7E-4B6C-A10E-806AE7B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odoni MT" panose="02070603080606020203" pitchFamily="18" charset="0"/>
              </a:rPr>
              <a:t>SLO Symposium</a:t>
            </a:r>
            <a:br>
              <a:rPr lang="en-US" sz="4000" dirty="0">
                <a:latin typeface="Bodoni MT" panose="02070603080606020203" pitchFamily="18" charset="0"/>
              </a:rPr>
            </a:br>
            <a:r>
              <a:rPr lang="en-US" sz="4000" dirty="0" smtClean="0">
                <a:latin typeface="Bodoni MT" panose="02070603080606020203" pitchFamily="18" charset="0"/>
              </a:rPr>
              <a:t>#2 Recommendation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50C1E8-A3C4-4E79-8384-A72C24304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55" y="2205318"/>
            <a:ext cx="10178322" cy="4361687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800" u="sng" dirty="0">
                <a:latin typeface="+mj-lt"/>
              </a:rPr>
              <a:t>Recommendation/Action </a:t>
            </a:r>
            <a:r>
              <a:rPr lang="en-US" sz="2800" u="sng" dirty="0" smtClean="0">
                <a:latin typeface="+mj-lt"/>
              </a:rPr>
              <a:t>Item:</a:t>
            </a:r>
            <a:r>
              <a:rPr lang="en-US" sz="2800" dirty="0" smtClean="0">
                <a:latin typeface="+mj-lt"/>
              </a:rPr>
              <a:t>  Include </a:t>
            </a:r>
            <a:r>
              <a:rPr lang="en-US" sz="2800" dirty="0">
                <a:latin typeface="+mj-lt"/>
              </a:rPr>
              <a:t>PLO’s in resources for faculty via </a:t>
            </a:r>
            <a:r>
              <a:rPr lang="en-US" sz="2800" dirty="0" smtClean="0">
                <a:latin typeface="+mj-lt"/>
              </a:rPr>
              <a:t>FRC in </a:t>
            </a:r>
            <a:r>
              <a:rPr lang="en-US" sz="2800" dirty="0" err="1" smtClean="0">
                <a:latin typeface="+mj-lt"/>
              </a:rPr>
              <a:t>Canvas.</a:t>
            </a:r>
            <a:r>
              <a:rPr lang="en-US" sz="2800" dirty="0" err="1" smtClean="0">
                <a:solidFill>
                  <a:schemeClr val="accent1"/>
                </a:solidFill>
                <a:latin typeface="+mj-lt"/>
              </a:rPr>
              <a:t>Completed</a:t>
            </a:r>
            <a:endParaRPr lang="en-US" sz="2800" dirty="0" smtClean="0">
              <a:solidFill>
                <a:schemeClr val="accent1"/>
              </a:solidFill>
              <a:latin typeface="+mj-lt"/>
            </a:endParaRPr>
          </a:p>
          <a:p>
            <a:pPr lvl="2"/>
            <a:r>
              <a:rPr lang="en-US" sz="2800" u="sng" dirty="0"/>
              <a:t>Recommendation/Action Item: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Update Outcomes Website for 2019-2020 including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PLOs.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en-US" sz="2800" u="sng" dirty="0"/>
              <a:t>Recommendation/Action Item</a:t>
            </a:r>
            <a:r>
              <a:rPr lang="en-US" sz="2800" b="1" u="sng" dirty="0"/>
              <a:t>:</a:t>
            </a:r>
            <a:r>
              <a:rPr lang="en-US" sz="2800" b="1" dirty="0"/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Require that all brochures/flyers for </a:t>
            </a:r>
            <a:r>
              <a:rPr lang="en-US" sz="2800" dirty="0" smtClean="0">
                <a:solidFill>
                  <a:schemeClr val="tx1"/>
                </a:solidFill>
              </a:rPr>
              <a:t>programs (degree/certificates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have PLOs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listed. 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3"/>
            <a:r>
              <a:rPr lang="en-US" sz="2600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otential students, current students, and community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+mj-lt"/>
              </a:rPr>
              <a:t>Marketing and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printing</a:t>
            </a:r>
            <a:endParaRPr lang="en-US" sz="26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65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odoni MT" panose="02070603080606020203" pitchFamily="18" charset="0"/>
              </a:rPr>
              <a:t>SLO Symposium</a:t>
            </a:r>
            <a:br>
              <a:rPr lang="en-US" sz="4000" dirty="0" smtClean="0">
                <a:latin typeface="Bodoni MT" panose="02070603080606020203" pitchFamily="18" charset="0"/>
              </a:rPr>
            </a:br>
            <a:r>
              <a:rPr lang="en-US" sz="4000" dirty="0" smtClean="0">
                <a:latin typeface="Bodoni MT" panose="02070603080606020203" pitchFamily="18" charset="0"/>
              </a:rPr>
              <a:t>	</a:t>
            </a:r>
            <a:r>
              <a:rPr lang="en-US" sz="4000" dirty="0">
                <a:latin typeface="Bodoni MT" panose="02070603080606020203" pitchFamily="18" charset="0"/>
              </a:rPr>
              <a:t>Takeaway #3 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581"/>
            <a:ext cx="8596668" cy="43557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Importance of </a:t>
            </a:r>
            <a:r>
              <a:rPr lang="en-US" sz="2800" dirty="0"/>
              <a:t>SLO Symposium </a:t>
            </a:r>
            <a:endParaRPr lang="en-US" sz="2800" dirty="0" smtClean="0"/>
          </a:p>
          <a:p>
            <a:pPr lvl="1"/>
            <a:r>
              <a:rPr lang="en-US" sz="2600" dirty="0"/>
              <a:t>Attendees: Alyson Cartagena and Sarah </a:t>
            </a:r>
            <a:r>
              <a:rPr lang="en-US" sz="2600" dirty="0" err="1"/>
              <a:t>Coté</a:t>
            </a:r>
            <a:r>
              <a:rPr lang="en-US" sz="2600" dirty="0"/>
              <a:t> (IRP and </a:t>
            </a:r>
            <a:r>
              <a:rPr lang="en-US" sz="2600" dirty="0" err="1"/>
              <a:t>TaskStream</a:t>
            </a:r>
            <a:r>
              <a:rPr lang="en-US" sz="2600" dirty="0"/>
              <a:t> expert</a:t>
            </a:r>
            <a:r>
              <a:rPr lang="en-US" sz="2600" dirty="0" smtClean="0"/>
              <a:t>).</a:t>
            </a:r>
            <a:endParaRPr lang="en-US" sz="2800" dirty="0" smtClean="0"/>
          </a:p>
          <a:p>
            <a:r>
              <a:rPr lang="en-US" sz="2800" dirty="0"/>
              <a:t>Provided clarity in </a:t>
            </a:r>
            <a:r>
              <a:rPr lang="en-US" sz="2800" dirty="0" smtClean="0"/>
              <a:t>outcomes </a:t>
            </a:r>
            <a:r>
              <a:rPr lang="en-US" sz="2800" dirty="0"/>
              <a:t>expectations and best </a:t>
            </a:r>
            <a:r>
              <a:rPr lang="en-US" sz="2800" dirty="0" smtClean="0"/>
              <a:t>practices.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seemed </a:t>
            </a:r>
            <a:r>
              <a:rPr lang="en-US" sz="2800" dirty="0" smtClean="0"/>
              <a:t>that other colleges prioritize </a:t>
            </a:r>
            <a:r>
              <a:rPr lang="en-US" sz="2800" dirty="0" smtClean="0"/>
              <a:t>outcomes </a:t>
            </a:r>
            <a:r>
              <a:rPr lang="en-US" sz="2800" dirty="0" smtClean="0"/>
              <a:t>work.</a:t>
            </a:r>
          </a:p>
        </p:txBody>
      </p:sp>
    </p:spTree>
    <p:extLst>
      <p:ext uri="{BB962C8B-B14F-4D97-AF65-F5344CB8AC3E}">
        <p14:creationId xmlns:p14="http://schemas.microsoft.com/office/powerpoint/2010/main" val="13753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38657A-8B7E-4B6C-A10E-806AE7B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odoni MT" panose="02070603080606020203" pitchFamily="18" charset="0"/>
              </a:rPr>
              <a:t>SLO Symposium</a:t>
            </a:r>
            <a:br>
              <a:rPr lang="en-US" sz="4000" dirty="0">
                <a:latin typeface="Bodoni MT" panose="02070603080606020203" pitchFamily="18" charset="0"/>
              </a:rPr>
            </a:br>
            <a:r>
              <a:rPr lang="en-US" sz="4000" dirty="0">
                <a:latin typeface="Bodoni MT" panose="02070603080606020203" pitchFamily="18" charset="0"/>
              </a:rPr>
              <a:t>Recommendation #3 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50C1E8-A3C4-4E79-8384-A72C24304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13" y="1930400"/>
            <a:ext cx="10178322" cy="4699359"/>
          </a:xfrm>
        </p:spPr>
        <p:txBody>
          <a:bodyPr>
            <a:normAutofit fontScale="77500" lnSpcReduction="20000"/>
          </a:bodyPr>
          <a:lstStyle/>
          <a:p>
            <a:r>
              <a:rPr lang="en-US" sz="3300" u="sng" dirty="0" smtClean="0"/>
              <a:t>Recommendation/Action </a:t>
            </a:r>
            <a:r>
              <a:rPr lang="en-US" sz="3300" u="sng" dirty="0"/>
              <a:t>Item</a:t>
            </a:r>
            <a:r>
              <a:rPr lang="en-US" sz="3300" b="1" dirty="0"/>
              <a:t>: </a:t>
            </a:r>
            <a:r>
              <a:rPr lang="en-US" sz="3300" dirty="0"/>
              <a:t>I</a:t>
            </a:r>
            <a:r>
              <a:rPr lang="en-US" sz="3300" dirty="0" smtClean="0"/>
              <a:t>nclude </a:t>
            </a:r>
            <a:r>
              <a:rPr lang="en-US" sz="3300" dirty="0" smtClean="0"/>
              <a:t>others areas from the </a:t>
            </a:r>
            <a:r>
              <a:rPr lang="en-US" sz="3300" dirty="0" smtClean="0"/>
              <a:t>College including</a:t>
            </a:r>
            <a:endParaRPr lang="en-US" sz="3300" dirty="0" smtClean="0"/>
          </a:p>
          <a:p>
            <a:pPr lvl="1"/>
            <a:r>
              <a:rPr lang="en-US" sz="3300" dirty="0"/>
              <a:t>Students Services </a:t>
            </a:r>
          </a:p>
          <a:p>
            <a:pPr lvl="1"/>
            <a:r>
              <a:rPr lang="en-US" sz="3300" dirty="0"/>
              <a:t>Guided Pathways</a:t>
            </a:r>
          </a:p>
          <a:p>
            <a:pPr lvl="1"/>
            <a:r>
              <a:rPr lang="en-US" sz="3300" dirty="0"/>
              <a:t>Online Education</a:t>
            </a:r>
            <a:endParaRPr lang="en-US" sz="3300" dirty="0" smtClean="0"/>
          </a:p>
          <a:p>
            <a:r>
              <a:rPr lang="en-US" sz="3300" u="sng" dirty="0"/>
              <a:t>Recommendation/Action Item</a:t>
            </a:r>
            <a:r>
              <a:rPr lang="en-US" sz="3300" b="1" u="sng" dirty="0"/>
              <a:t>:</a:t>
            </a:r>
            <a:r>
              <a:rPr lang="en-US" sz="3300" b="1" dirty="0"/>
              <a:t> </a:t>
            </a:r>
            <a:r>
              <a:rPr lang="en-US" sz="3300" dirty="0" smtClean="0"/>
              <a:t>Consider </a:t>
            </a:r>
            <a:r>
              <a:rPr lang="en-US" sz="3300" dirty="0"/>
              <a:t>increasing </a:t>
            </a:r>
            <a:r>
              <a:rPr lang="en-US" sz="3300" dirty="0" smtClean="0"/>
              <a:t>resources </a:t>
            </a:r>
            <a:r>
              <a:rPr lang="en-US" sz="3300" dirty="0"/>
              <a:t>(designated computer lab space collaboratively shared with IRP) and </a:t>
            </a:r>
            <a:r>
              <a:rPr lang="en-US" sz="3300" dirty="0" smtClean="0"/>
              <a:t>personnel to meet demands of accreditation. </a:t>
            </a:r>
          </a:p>
          <a:p>
            <a:r>
              <a:rPr lang="en-US" sz="3300" u="sng" dirty="0" smtClean="0"/>
              <a:t>Recommendation/Action </a:t>
            </a:r>
            <a:r>
              <a:rPr lang="en-US" sz="3300" u="sng" dirty="0"/>
              <a:t>Item</a:t>
            </a:r>
            <a:r>
              <a:rPr lang="en-US" sz="3300" u="sng" dirty="0" smtClean="0"/>
              <a:t>:</a:t>
            </a:r>
            <a:r>
              <a:rPr lang="en-US" sz="3300" dirty="0" smtClean="0"/>
              <a:t> Clarify faculty contract and update language to match </a:t>
            </a:r>
            <a:r>
              <a:rPr lang="en-US" sz="3300" dirty="0" err="1" smtClean="0"/>
              <a:t>TaskStream</a:t>
            </a:r>
            <a:r>
              <a:rPr lang="en-US" sz="3300" dirty="0" smtClean="0"/>
              <a:t> language, requirements, and expectations.</a:t>
            </a:r>
            <a:endParaRPr lang="en-US" sz="33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25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370" y="2194890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Three Key </a:t>
            </a:r>
            <a:r>
              <a:rPr lang="en-US" dirty="0" smtClean="0"/>
              <a:t>Outcomes Updates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Outcomes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mapping is complete</a:t>
            </a:r>
          </a:p>
          <a:p>
            <a:pPr lvl="1"/>
            <a:r>
              <a:rPr lang="en-US" sz="2800" dirty="0"/>
              <a:t>Courses mapped: 1, 246 </a:t>
            </a:r>
            <a:endParaRPr lang="en-US" sz="2800" dirty="0" smtClean="0"/>
          </a:p>
          <a:p>
            <a:pPr lvl="1"/>
            <a:r>
              <a:rPr lang="en-US" sz="2800" dirty="0" smtClean="0"/>
              <a:t>Course-level outcomes mapped to </a:t>
            </a:r>
          </a:p>
          <a:p>
            <a:pPr lvl="2"/>
            <a:r>
              <a:rPr lang="en-US" sz="2800" dirty="0"/>
              <a:t>ILOs </a:t>
            </a:r>
            <a:endParaRPr lang="en-US" sz="2800" dirty="0" smtClean="0"/>
          </a:p>
          <a:p>
            <a:pPr lvl="2"/>
            <a:r>
              <a:rPr lang="en-US" sz="2800" dirty="0" smtClean="0"/>
              <a:t>PLOs</a:t>
            </a:r>
            <a:endParaRPr lang="en-US" sz="2800" dirty="0"/>
          </a:p>
          <a:p>
            <a:pPr lvl="1"/>
            <a:r>
              <a:rPr lang="en-US" sz="2800" dirty="0" smtClean="0"/>
              <a:t>Conducted 14 </a:t>
            </a:r>
            <a:r>
              <a:rPr lang="en-US" sz="2800" dirty="0" smtClean="0"/>
              <a:t>training sessions within first 8 weeks of </a:t>
            </a:r>
            <a:r>
              <a:rPr lang="en-US" sz="2800" dirty="0" smtClean="0"/>
              <a:t>Fall </a:t>
            </a:r>
            <a:r>
              <a:rPr lang="en-US" sz="2800" dirty="0" smtClean="0"/>
              <a:t>2018</a:t>
            </a:r>
            <a:endParaRPr lang="en-US" sz="2800" dirty="0"/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721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Data Reported and Assessed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Timeline:</a:t>
            </a:r>
          </a:p>
          <a:p>
            <a:r>
              <a:rPr lang="en-US" sz="3600" dirty="0" smtClean="0"/>
              <a:t>Academic year (2017-2018) </a:t>
            </a:r>
          </a:p>
          <a:p>
            <a:pPr lvl="1"/>
            <a:r>
              <a:rPr lang="en-US" sz="3400" dirty="0" smtClean="0"/>
              <a:t>March </a:t>
            </a:r>
            <a:r>
              <a:rPr lang="en-US" sz="3400" dirty="0"/>
              <a:t>22 </a:t>
            </a:r>
            <a:r>
              <a:rPr lang="en-US" sz="3400" dirty="0" smtClean="0"/>
              <a:t>deadline </a:t>
            </a:r>
            <a:r>
              <a:rPr lang="en-US" sz="3400" i="1" dirty="0" smtClean="0">
                <a:solidFill>
                  <a:srgbClr val="FFFF00"/>
                </a:solidFill>
              </a:rPr>
              <a:t>Completed</a:t>
            </a:r>
          </a:p>
          <a:p>
            <a:r>
              <a:rPr lang="en-US" sz="3600" dirty="0"/>
              <a:t>Academic year </a:t>
            </a:r>
            <a:r>
              <a:rPr lang="en-US" sz="3600" dirty="0" smtClean="0"/>
              <a:t>(2018-2019) </a:t>
            </a:r>
            <a:endParaRPr lang="en-US" sz="3600" dirty="0"/>
          </a:p>
          <a:p>
            <a:pPr lvl="1"/>
            <a:r>
              <a:rPr lang="en-US" sz="3400" dirty="0" smtClean="0"/>
              <a:t>May 31deadline </a:t>
            </a:r>
            <a:r>
              <a:rPr lang="en-US" sz="3400" i="1" dirty="0" smtClean="0">
                <a:solidFill>
                  <a:srgbClr val="FFFF00"/>
                </a:solidFill>
              </a:rPr>
              <a:t>In process</a:t>
            </a:r>
            <a:endParaRPr lang="en-US" sz="3800" i="1" dirty="0">
              <a:solidFill>
                <a:srgbClr val="FFFF00"/>
              </a:solidFill>
            </a:endParaRPr>
          </a:p>
          <a:p>
            <a:pPr lvl="1"/>
            <a:endParaRPr lang="en-US" sz="3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smtClean="0"/>
              <a:t>Data Entry Support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25389"/>
            <a:ext cx="8946541" cy="5190564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Conducted 20 </a:t>
            </a:r>
            <a:r>
              <a:rPr lang="en-US" sz="8000" dirty="0"/>
              <a:t>training sessions </a:t>
            </a:r>
            <a:r>
              <a:rPr lang="en-US" sz="8000" dirty="0" smtClean="0"/>
              <a:t>within first </a:t>
            </a:r>
            <a:r>
              <a:rPr lang="en-US" sz="8000" dirty="0"/>
              <a:t>8 </a:t>
            </a:r>
            <a:r>
              <a:rPr lang="en-US" sz="8000" dirty="0" smtClean="0"/>
              <a:t>weeks of Spring </a:t>
            </a:r>
            <a:r>
              <a:rPr lang="en-US" sz="8000" dirty="0" smtClean="0"/>
              <a:t>2019.</a:t>
            </a:r>
            <a:endParaRPr lang="en-US" sz="8000" dirty="0" smtClean="0"/>
          </a:p>
          <a:p>
            <a:r>
              <a:rPr lang="en-US" sz="8000" dirty="0" smtClean="0"/>
              <a:t>Training </a:t>
            </a:r>
            <a:r>
              <a:rPr lang="en-US" sz="8000" dirty="0"/>
              <a:t>sessions with designated computer lab space collaboratively shared with IRP.</a:t>
            </a:r>
            <a:endParaRPr lang="en-US" sz="8000" dirty="0" smtClean="0"/>
          </a:p>
          <a:p>
            <a:r>
              <a:rPr lang="en-US" sz="8000" dirty="0" err="1" smtClean="0"/>
              <a:t>TaskStream</a:t>
            </a:r>
            <a:r>
              <a:rPr lang="en-US" sz="8000" dirty="0" smtClean="0"/>
              <a:t> directions continually revised and improved </a:t>
            </a:r>
            <a:r>
              <a:rPr lang="en-US" sz="8000" dirty="0"/>
              <a:t>with support from Sarah </a:t>
            </a:r>
            <a:r>
              <a:rPr lang="en-US" sz="8000"/>
              <a:t>Coté.</a:t>
            </a:r>
            <a:endParaRPr lang="en-US" sz="8000" dirty="0" smtClean="0"/>
          </a:p>
          <a:p>
            <a:r>
              <a:rPr lang="en-US" sz="8000" dirty="0"/>
              <a:t>Outcomes </a:t>
            </a:r>
            <a:r>
              <a:rPr lang="en-US" sz="8000" dirty="0" smtClean="0"/>
              <a:t>reminders </a:t>
            </a:r>
            <a:r>
              <a:rPr lang="en-US" sz="8000" dirty="0"/>
              <a:t>and </a:t>
            </a:r>
            <a:r>
              <a:rPr lang="en-US" sz="8000" i="1" dirty="0"/>
              <a:t>Hack-of-the-Week</a:t>
            </a:r>
            <a:r>
              <a:rPr lang="en-US" sz="8000" dirty="0"/>
              <a:t> sent to faculty </a:t>
            </a:r>
            <a:r>
              <a:rPr lang="en-US" sz="8000" dirty="0" smtClean="0"/>
              <a:t>weekly. </a:t>
            </a:r>
            <a:endParaRPr lang="en-US" sz="8000" dirty="0" smtClean="0"/>
          </a:p>
          <a:p>
            <a:r>
              <a:rPr lang="en-US" sz="8000" dirty="0" smtClean="0"/>
              <a:t>Outcomes Module in Faculty Resource Center (Canvas) created and </a:t>
            </a:r>
            <a:r>
              <a:rPr lang="en-US" sz="8000" dirty="0" smtClean="0"/>
              <a:t>developed.</a:t>
            </a:r>
            <a:endParaRPr lang="en-US" sz="8000" dirty="0" smtClean="0"/>
          </a:p>
          <a:p>
            <a:pPr lvl="1"/>
            <a:r>
              <a:rPr lang="en-US" sz="7800" dirty="0" smtClean="0"/>
              <a:t>How-to guides</a:t>
            </a:r>
            <a:r>
              <a:rPr lang="en-US" sz="7800" dirty="0" smtClean="0"/>
              <a:t>, </a:t>
            </a:r>
            <a:r>
              <a:rPr lang="en-US" sz="7800" dirty="0" smtClean="0"/>
              <a:t>videos</a:t>
            </a:r>
            <a:r>
              <a:rPr lang="en-US" sz="7800" dirty="0" smtClean="0"/>
              <a:t>, and </a:t>
            </a:r>
            <a:r>
              <a:rPr lang="en-US" sz="7800" dirty="0" smtClean="0"/>
              <a:t>hacks </a:t>
            </a:r>
            <a:r>
              <a:rPr lang="en-US" sz="7800" dirty="0" smtClean="0"/>
              <a:t>created and available in FRC in Canvas.</a:t>
            </a:r>
          </a:p>
        </p:txBody>
      </p:sp>
    </p:spTree>
    <p:extLst>
      <p:ext uri="{BB962C8B-B14F-4D97-AF65-F5344CB8AC3E}">
        <p14:creationId xmlns:p14="http://schemas.microsoft.com/office/powerpoint/2010/main" val="39397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40454" cy="1400530"/>
          </a:xfrm>
        </p:spPr>
        <p:txBody>
          <a:bodyPr/>
          <a:lstStyle/>
          <a:p>
            <a:r>
              <a:rPr lang="en-US" dirty="0" smtClean="0"/>
              <a:t>(3) </a:t>
            </a:r>
            <a:r>
              <a:rPr lang="en-US" dirty="0" smtClean="0"/>
              <a:t>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76388"/>
            <a:ext cx="9599981" cy="5188016"/>
          </a:xfrm>
        </p:spPr>
        <p:txBody>
          <a:bodyPr>
            <a:normAutofit/>
          </a:bodyPr>
          <a:lstStyle/>
          <a:p>
            <a:r>
              <a:rPr lang="en-US" sz="2800" dirty="0"/>
              <a:t>L</a:t>
            </a:r>
            <a:r>
              <a:rPr lang="en-US" sz="2800" dirty="0" smtClean="0"/>
              <a:t>inking the </a:t>
            </a:r>
            <a:r>
              <a:rPr lang="en-US" sz="2800" dirty="0"/>
              <a:t>SLOs </a:t>
            </a:r>
            <a:r>
              <a:rPr lang="en-US" sz="2800" dirty="0" smtClean="0"/>
              <a:t>(Course-level) assessment cycle with the curriculum cycle of curriculum revision.</a:t>
            </a:r>
          </a:p>
          <a:p>
            <a:r>
              <a:rPr lang="en-US" sz="2800" dirty="0" smtClean="0"/>
              <a:t>Linking the PLO assessment cycle with Program Reviews.</a:t>
            </a:r>
          </a:p>
          <a:p>
            <a:r>
              <a:rPr lang="en-US" sz="2800" dirty="0" smtClean="0"/>
              <a:t>Catalyst:</a:t>
            </a:r>
            <a:r>
              <a:rPr lang="en-US" sz="2800" dirty="0"/>
              <a:t> </a:t>
            </a:r>
            <a:r>
              <a:rPr lang="en-US" sz="2800" dirty="0" smtClean="0"/>
              <a:t>Current </a:t>
            </a:r>
            <a:r>
              <a:rPr lang="en-US" sz="2800" dirty="0" smtClean="0"/>
              <a:t>assessment cycles are not existent or not linked to </a:t>
            </a:r>
            <a:r>
              <a:rPr lang="en-US" sz="2800" dirty="0" smtClean="0"/>
              <a:t>anything.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70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5331" y="1293817"/>
            <a:ext cx="2213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When curriculum is developed or revised, course outcomes should be created or edited.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8084" y="119009"/>
            <a:ext cx="2167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Create/Edit &amp; Map Course Outcomes in </a:t>
            </a: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Taskstream.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19629" y="847691"/>
            <a:ext cx="2113982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Collect data for each course taught during an academic year, or as offered.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4583" y="3523805"/>
            <a:ext cx="16793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Enter Measure and Findings, and analysis (Summary of Findings) into </a:t>
            </a: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Taskstream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once each academic year.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1237" y="2831885"/>
            <a:ext cx="3379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700" b="1" dirty="0">
                <a:solidFill>
                  <a:prstClr val="black"/>
                </a:solidFill>
              </a:rPr>
              <a:t>Course-Level Outcomes Process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161" y="5613916"/>
            <a:ext cx="2555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Continue data collection cycle, unless curriculum revision required (every 5 years or as needed).</a:t>
            </a:r>
          </a:p>
        </p:txBody>
      </p:sp>
      <p:sp>
        <p:nvSpPr>
          <p:cNvPr id="2" name="Oval 1"/>
          <p:cNvSpPr/>
          <p:nvPr/>
        </p:nvSpPr>
        <p:spPr>
          <a:xfrm>
            <a:off x="2109281" y="2145927"/>
            <a:ext cx="2194560" cy="21945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2000" b="1" dirty="0">
              <a:solidFill>
                <a:prstClr val="white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  <a:p>
            <a:pPr algn="ctr" defTabSz="914400"/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32" name="Circular Arrow 31"/>
          <p:cNvSpPr>
            <a:spLocks noChangeAspect="1"/>
          </p:cNvSpPr>
          <p:nvPr/>
        </p:nvSpPr>
        <p:spPr>
          <a:xfrm rot="3864028">
            <a:off x="4211903" y="1573533"/>
            <a:ext cx="4363364" cy="4363364"/>
          </a:xfrm>
          <a:prstGeom prst="circularArrow">
            <a:avLst>
              <a:gd name="adj1" fmla="val 3090"/>
              <a:gd name="adj2" fmla="val 415371"/>
              <a:gd name="adj3" fmla="val 13544866"/>
              <a:gd name="adj4" fmla="val 4169880"/>
              <a:gd name="adj5" fmla="val 3812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"/>
          <p:cNvGrpSpPr/>
          <p:nvPr/>
        </p:nvGrpSpPr>
        <p:grpSpPr>
          <a:xfrm>
            <a:off x="2256963" y="363541"/>
            <a:ext cx="8617151" cy="6645565"/>
            <a:chOff x="542292" y="-471102"/>
            <a:chExt cx="8617151" cy="6645565"/>
          </a:xfrm>
        </p:grpSpPr>
        <p:sp>
          <p:nvSpPr>
            <p:cNvPr id="12" name="Circular Arrow 11"/>
            <p:cNvSpPr>
              <a:spLocks noChangeAspect="1"/>
            </p:cNvSpPr>
            <p:nvPr/>
          </p:nvSpPr>
          <p:spPr>
            <a:xfrm rot="17186773">
              <a:off x="1364573" y="-315641"/>
              <a:ext cx="5943600" cy="5943600"/>
            </a:xfrm>
            <a:prstGeom prst="circularArrow">
              <a:avLst>
                <a:gd name="adj1" fmla="val 5146"/>
                <a:gd name="adj2" fmla="val 577370"/>
                <a:gd name="adj3" fmla="val 14152496"/>
                <a:gd name="adj4" fmla="val 16170761"/>
                <a:gd name="adj5" fmla="val 575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542292" y="954552"/>
              <a:ext cx="8617151" cy="5219911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8" name="Oval 17"/>
            <p:cNvSpPr/>
            <p:nvPr/>
          </p:nvSpPr>
          <p:spPr>
            <a:xfrm>
              <a:off x="2400170" y="-471102"/>
              <a:ext cx="1572768" cy="1572602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algn="ctr" defTabSz="889000">
                <a:spcBef>
                  <a:spcPct val="0"/>
                </a:spcBef>
              </a:pPr>
              <a:r>
                <a:rPr lang="en-US" sz="22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 Enter &amp; Map 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Outcomes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5728436" y="3224488"/>
              <a:ext cx="1554480" cy="15544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algn="ctr" defTabSz="1066800">
                <a:spcBef>
                  <a:spcPct val="0"/>
                </a:spcBef>
              </a:pPr>
              <a:r>
                <a:rPr lang="en-US" sz="24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20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Enter Measure </a:t>
              </a:r>
            </a:p>
            <a:p>
              <a:pPr algn="ctr" defTabSz="1066800">
                <a:spcBef>
                  <a:spcPct val="0"/>
                </a:spcBef>
              </a:pPr>
              <a:r>
                <a:rPr lang="en-US" sz="20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&amp; Findings </a:t>
              </a:r>
              <a:endParaRPr lang="en-US" sz="1600" i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686004" y="4188363"/>
              <a:ext cx="1554480" cy="1554480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none" lIns="0" tIns="0" rIns="0" bIns="0" numCol="1" spcCol="1270" anchor="ctr" anchorCtr="0">
              <a:noAutofit/>
            </a:bodyPr>
            <a:lstStyle/>
            <a:p>
              <a:pPr algn="ctr" defTabSz="1066800">
                <a:spcBef>
                  <a:spcPct val="0"/>
                </a:spcBef>
              </a:pPr>
              <a:r>
                <a:rPr lang="en-US" sz="24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 Determine 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Action</a:t>
              </a:r>
            </a:p>
          </p:txBody>
        </p:sp>
      </p:grpSp>
      <p:sp>
        <p:nvSpPr>
          <p:cNvPr id="26" name="Oval 25"/>
          <p:cNvSpPr/>
          <p:nvPr/>
        </p:nvSpPr>
        <p:spPr>
          <a:xfrm>
            <a:off x="7322000" y="1197594"/>
            <a:ext cx="1554480" cy="155448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0" tIns="0" rIns="0" bIns="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Collect</a:t>
            </a:r>
            <a:r>
              <a:rPr lang="en-US" sz="24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889000">
              <a:spcBef>
                <a:spcPct val="0"/>
              </a:spcBef>
            </a:pP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Data</a:t>
            </a:r>
          </a:p>
        </p:txBody>
      </p:sp>
      <p:sp>
        <p:nvSpPr>
          <p:cNvPr id="27" name="Oval 26"/>
          <p:cNvSpPr/>
          <p:nvPr/>
        </p:nvSpPr>
        <p:spPr>
          <a:xfrm>
            <a:off x="2420177" y="2456906"/>
            <a:ext cx="1572768" cy="157260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0" tIns="0" rIns="0" bIns="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Course 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Outcomes 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2223389" y="2557103"/>
            <a:ext cx="1461216" cy="13566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624815"/>
              </a:avLst>
            </a:prstTxWarp>
            <a:spAutoFit/>
          </a:bodyPr>
          <a:lstStyle/>
          <a:p>
            <a:pPr defTabSz="914400"/>
            <a:r>
              <a:rPr lang="en-US" b="1" dirty="0">
                <a:solidFill>
                  <a:prstClr val="black"/>
                </a:solidFill>
                <a:latin typeface="Arial Narrow" panose="020B0606020202030204" pitchFamily="34" charset="0"/>
              </a:rPr>
              <a:t>Curriculum</a:t>
            </a:r>
            <a:r>
              <a:rPr lang="en-US" b="1" dirty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6898" y="4373965"/>
            <a:ext cx="1849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prstClr val="black"/>
                </a:solidFill>
                <a:latin typeface="Arial Narrow" panose="020B0606020202030204" pitchFamily="34" charset="0"/>
              </a:rPr>
              <a:t>No Curriculum Revision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7297" y="4712055"/>
            <a:ext cx="1400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prstClr val="black"/>
                </a:solidFill>
                <a:latin typeface="Arial Narrow" panose="020B0606020202030204" pitchFamily="34" charset="0"/>
              </a:rPr>
              <a:t>Curriculum Revision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0102" y="6266428"/>
            <a:ext cx="396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Based on Summary of Findings, take action to improve learning outcomes within your course.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1401" y="11287"/>
            <a:ext cx="22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i="1" dirty="0">
                <a:solidFill>
                  <a:prstClr val="black"/>
                </a:solidFill>
              </a:rPr>
              <a:t>Draft Updated 2/14/19</a:t>
            </a:r>
          </a:p>
          <a:p>
            <a:pPr defTabSz="914400"/>
            <a:r>
              <a:rPr lang="en-US" sz="900" i="1" dirty="0">
                <a:solidFill>
                  <a:prstClr val="black"/>
                </a:solidFill>
              </a:rPr>
              <a:t>Presented to Outcomes Committee 2/19/19</a:t>
            </a:r>
          </a:p>
        </p:txBody>
      </p:sp>
    </p:spTree>
    <p:extLst>
      <p:ext uri="{BB962C8B-B14F-4D97-AF65-F5344CB8AC3E}">
        <p14:creationId xmlns:p14="http://schemas.microsoft.com/office/powerpoint/2010/main" val="10848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inking </a:t>
            </a:r>
            <a:r>
              <a:rPr lang="en-US" dirty="0" smtClean="0"/>
              <a:t>Assessment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ycle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077" y="2014417"/>
            <a:ext cx="8946541" cy="4195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Benefits:</a:t>
            </a:r>
          </a:p>
          <a:p>
            <a:r>
              <a:rPr lang="en-US" sz="3600" dirty="0" smtClean="0"/>
              <a:t>Promotes clear </a:t>
            </a:r>
            <a:r>
              <a:rPr lang="en-US" sz="3600" dirty="0" smtClean="0"/>
              <a:t>cycle for both SLOs and </a:t>
            </a:r>
            <a:r>
              <a:rPr lang="en-US" sz="3600" dirty="0" smtClean="0"/>
              <a:t>PLOs.</a:t>
            </a:r>
            <a:endParaRPr lang="en-US" sz="3600" dirty="0" smtClean="0"/>
          </a:p>
          <a:p>
            <a:r>
              <a:rPr lang="en-US" sz="3600" dirty="0" smtClean="0"/>
              <a:t>Creates </a:t>
            </a:r>
            <a:r>
              <a:rPr lang="en-US" sz="3600" dirty="0" smtClean="0"/>
              <a:t>checks/balances.</a:t>
            </a:r>
            <a:endParaRPr lang="en-US" sz="3600" dirty="0"/>
          </a:p>
          <a:p>
            <a:r>
              <a:rPr lang="en-US" sz="3600" dirty="0" smtClean="0"/>
              <a:t>Directly </a:t>
            </a:r>
            <a:r>
              <a:rPr lang="en-US" sz="3600" dirty="0"/>
              <a:t>connects improvement of </a:t>
            </a:r>
            <a:r>
              <a:rPr lang="en-US" sz="3600" dirty="0" smtClean="0"/>
              <a:t>courses to </a:t>
            </a:r>
            <a:r>
              <a:rPr lang="en-US" sz="3600" dirty="0" smtClean="0"/>
              <a:t>outcomes.</a:t>
            </a:r>
            <a:endParaRPr lang="en-US" sz="3600" dirty="0" smtClean="0"/>
          </a:p>
          <a:p>
            <a:r>
              <a:rPr lang="en-US" sz="3600" dirty="0" smtClean="0"/>
              <a:t>Provides enough time for effective data </a:t>
            </a:r>
            <a:r>
              <a:rPr lang="en-US" sz="3600" dirty="0" smtClean="0"/>
              <a:t>collective.</a:t>
            </a:r>
            <a:endParaRPr lang="en-US" sz="3600" dirty="0" smtClean="0"/>
          </a:p>
          <a:p>
            <a:r>
              <a:rPr lang="en-US" sz="3600" dirty="0" smtClean="0"/>
              <a:t>Demonstrates to accreditation that our processes are </a:t>
            </a:r>
            <a:r>
              <a:rPr lang="en-US" sz="3600" dirty="0" smtClean="0"/>
              <a:t>integrated.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94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2019-2020 </a:t>
            </a:r>
            <a:r>
              <a:rPr lang="en-US" dirty="0" smtClean="0"/>
              <a:t>Goals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05" y="2014417"/>
            <a:ext cx="9850213" cy="4195481"/>
          </a:xfrm>
        </p:spPr>
        <p:txBody>
          <a:bodyPr>
            <a:normAutofit/>
          </a:bodyPr>
          <a:lstStyle/>
          <a:p>
            <a:pPr lvl="1"/>
            <a:r>
              <a:rPr lang="en-US" sz="3400" dirty="0"/>
              <a:t>I</a:t>
            </a:r>
            <a:r>
              <a:rPr lang="en-US" sz="3400" dirty="0" smtClean="0"/>
              <a:t>mprove </a:t>
            </a:r>
            <a:r>
              <a:rPr lang="en-US" sz="3400" dirty="0" smtClean="0"/>
              <a:t>quality of </a:t>
            </a:r>
            <a:r>
              <a:rPr lang="en-US" sz="3400" dirty="0" smtClean="0"/>
              <a:t>Outcomes.</a:t>
            </a:r>
            <a:endParaRPr lang="en-US" sz="3400" dirty="0" smtClean="0"/>
          </a:p>
          <a:p>
            <a:pPr lvl="1"/>
            <a:r>
              <a:rPr lang="en-US" sz="3400" dirty="0"/>
              <a:t>E</a:t>
            </a:r>
            <a:r>
              <a:rPr lang="en-US" sz="3400" dirty="0" smtClean="0"/>
              <a:t>stablish </a:t>
            </a:r>
            <a:r>
              <a:rPr lang="en-US" sz="3400" dirty="0" smtClean="0"/>
              <a:t>best practices for creating, assessing, reporting, and revising outcomes at the </a:t>
            </a:r>
            <a:r>
              <a:rPr lang="en-US" sz="3400" dirty="0" smtClean="0"/>
              <a:t>course level </a:t>
            </a:r>
            <a:r>
              <a:rPr lang="en-US" sz="3400" dirty="0" smtClean="0"/>
              <a:t>and </a:t>
            </a:r>
            <a:r>
              <a:rPr lang="en-US" sz="3400" dirty="0" smtClean="0"/>
              <a:t>program level</a:t>
            </a:r>
            <a:r>
              <a:rPr lang="en-US" sz="3400" dirty="0" smtClean="0"/>
              <a:t>.</a:t>
            </a:r>
          </a:p>
          <a:p>
            <a:pPr lvl="1"/>
            <a:r>
              <a:rPr lang="en-US" sz="3400" dirty="0"/>
              <a:t>U</a:t>
            </a:r>
            <a:r>
              <a:rPr lang="en-US" sz="3400" dirty="0" smtClean="0"/>
              <a:t>pdate </a:t>
            </a:r>
            <a:r>
              <a:rPr lang="en-US" sz="3400" dirty="0" smtClean="0"/>
              <a:t>website materials and documents in preparation for </a:t>
            </a:r>
            <a:r>
              <a:rPr lang="en-US" sz="3400" dirty="0" smtClean="0"/>
              <a:t>Accreditation.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427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</TotalTime>
  <Words>833</Words>
  <Application>Microsoft Office PowerPoint</Application>
  <PresentationFormat>Widescreen</PresentationFormat>
  <Paragraphs>106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Bodoni MT</vt:lpstr>
      <vt:lpstr>Calibri</vt:lpstr>
      <vt:lpstr>Calibri Light</vt:lpstr>
      <vt:lpstr>Century Gothic</vt:lpstr>
      <vt:lpstr>Trebuchet MS</vt:lpstr>
      <vt:lpstr>Wingdings 3</vt:lpstr>
      <vt:lpstr>Ion</vt:lpstr>
      <vt:lpstr>Facet</vt:lpstr>
      <vt:lpstr>Office Theme</vt:lpstr>
      <vt:lpstr>Outcomes Update</vt:lpstr>
      <vt:lpstr>Three Key Outcomes Updates </vt:lpstr>
      <vt:lpstr>(1) Outcomes Mapping</vt:lpstr>
      <vt:lpstr>(2) Data Reported and Assessed </vt:lpstr>
      <vt:lpstr>(2) Data Entry Support </vt:lpstr>
      <vt:lpstr>(3) Assessment Cycle</vt:lpstr>
      <vt:lpstr>PowerPoint Presentation</vt:lpstr>
      <vt:lpstr>Linking Assessment Cycle: </vt:lpstr>
      <vt:lpstr>2019-2020 Goals </vt:lpstr>
      <vt:lpstr>Three Key SLO Symposium  Takeaways and Recommendations</vt:lpstr>
      <vt:lpstr>SLO Symposium  Takeaway #1 </vt:lpstr>
      <vt:lpstr>Takeaway #1 Recommendation</vt:lpstr>
      <vt:lpstr>SLO Symposium  Takeaway #2 </vt:lpstr>
      <vt:lpstr>SLO Symposium  Takeaway #2 </vt:lpstr>
      <vt:lpstr>SLO Symposium #2 Recommendation</vt:lpstr>
      <vt:lpstr>SLO Symposium  Takeaway #3 </vt:lpstr>
      <vt:lpstr>SLO Symposium Recommendation #3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Update</dc:title>
  <dc:creator>Alyson Cartagena</dc:creator>
  <cp:lastModifiedBy>Alyson Cartagena</cp:lastModifiedBy>
  <cp:revision>52</cp:revision>
  <dcterms:created xsi:type="dcterms:W3CDTF">2018-11-13T19:18:08Z</dcterms:created>
  <dcterms:modified xsi:type="dcterms:W3CDTF">2019-04-09T19:02:13Z</dcterms:modified>
</cp:coreProperties>
</file>