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6-12T23:55:57.43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0 160,'1601'0,"-1561"-3,-1-1,69-15,-67 10,0 2,57-3,582 9,-311 3,-322 0,48 8,39 3,496-12,-302-2,-55 25,-183-12,27 5,-45-6,123 3,844-16,-997 4,52 10,-51-6,47 0,67-4,301-5,-264-23,-136 16,1 2,62 0,1036 10,-1134-4,0 0,30-7,-29 4,46-3,-33 7,23 1,-1-3,91-17,127-23,-94 18,-54 12,-87 10,-1-1,53-12,-31 4,1 3,0 3,0 3,90 7,-24-2,504-2,-612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6-12T23:56:02.12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0 102 0,'7493'-102'0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C4A66-BFC0-68F5-B95A-9C9928D56C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6ABF0A-6ACA-ADF8-1AEF-8FDECE3877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4CC11E-F9F0-0A41-7EB8-0B728C704653}"/>
              </a:ext>
            </a:extLst>
          </p:cNvPr>
          <p:cNvSpPr>
            <a:spLocks noGrp="1"/>
          </p:cNvSpPr>
          <p:nvPr>
            <p:ph type="dt" sz="half" idx="10"/>
          </p:nvPr>
        </p:nvSpPr>
        <p:spPr/>
        <p:txBody>
          <a:bodyPr/>
          <a:lstStyle/>
          <a:p>
            <a:fld id="{1F986834-8405-4A47-812E-0A61B1E83B57}" type="datetimeFigureOut">
              <a:rPr lang="en-US" smtClean="0"/>
              <a:t>7/1/2025</a:t>
            </a:fld>
            <a:endParaRPr lang="en-US"/>
          </a:p>
        </p:txBody>
      </p:sp>
      <p:sp>
        <p:nvSpPr>
          <p:cNvPr id="5" name="Footer Placeholder 4">
            <a:extLst>
              <a:ext uri="{FF2B5EF4-FFF2-40B4-BE49-F238E27FC236}">
                <a16:creationId xmlns:a16="http://schemas.microsoft.com/office/drawing/2014/main" id="{829D97AB-1A70-12A4-54C7-E5C81B4AB0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DF553B-BB7F-BB60-6D97-DFBB7DCB6D19}"/>
              </a:ext>
            </a:extLst>
          </p:cNvPr>
          <p:cNvSpPr>
            <a:spLocks noGrp="1"/>
          </p:cNvSpPr>
          <p:nvPr>
            <p:ph type="sldNum" sz="quarter" idx="12"/>
          </p:nvPr>
        </p:nvSpPr>
        <p:spPr/>
        <p:txBody>
          <a:bodyPr/>
          <a:lstStyle/>
          <a:p>
            <a:fld id="{99035C07-919B-4123-AEEC-2D3AAFA6F329}" type="slidenum">
              <a:rPr lang="en-US" smtClean="0"/>
              <a:t>‹#›</a:t>
            </a:fld>
            <a:endParaRPr lang="en-US"/>
          </a:p>
        </p:txBody>
      </p:sp>
    </p:spTree>
    <p:extLst>
      <p:ext uri="{BB962C8B-B14F-4D97-AF65-F5344CB8AC3E}">
        <p14:creationId xmlns:p14="http://schemas.microsoft.com/office/powerpoint/2010/main" val="3646486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F4AF7-3D64-C530-F5B5-0D88678EAB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6DC446-F05E-11D2-9855-001FB66CDF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61D518-816F-F406-5CA7-3CD78930DB0E}"/>
              </a:ext>
            </a:extLst>
          </p:cNvPr>
          <p:cNvSpPr>
            <a:spLocks noGrp="1"/>
          </p:cNvSpPr>
          <p:nvPr>
            <p:ph type="dt" sz="half" idx="10"/>
          </p:nvPr>
        </p:nvSpPr>
        <p:spPr/>
        <p:txBody>
          <a:bodyPr/>
          <a:lstStyle/>
          <a:p>
            <a:fld id="{1F986834-8405-4A47-812E-0A61B1E83B57}" type="datetimeFigureOut">
              <a:rPr lang="en-US" smtClean="0"/>
              <a:t>7/1/2025</a:t>
            </a:fld>
            <a:endParaRPr lang="en-US"/>
          </a:p>
        </p:txBody>
      </p:sp>
      <p:sp>
        <p:nvSpPr>
          <p:cNvPr id="5" name="Footer Placeholder 4">
            <a:extLst>
              <a:ext uri="{FF2B5EF4-FFF2-40B4-BE49-F238E27FC236}">
                <a16:creationId xmlns:a16="http://schemas.microsoft.com/office/drawing/2014/main" id="{13D8FEEC-8908-4593-67DA-6289C58F55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B6B900-B2D2-FD41-C879-CD0D105EE946}"/>
              </a:ext>
            </a:extLst>
          </p:cNvPr>
          <p:cNvSpPr>
            <a:spLocks noGrp="1"/>
          </p:cNvSpPr>
          <p:nvPr>
            <p:ph type="sldNum" sz="quarter" idx="12"/>
          </p:nvPr>
        </p:nvSpPr>
        <p:spPr/>
        <p:txBody>
          <a:bodyPr/>
          <a:lstStyle/>
          <a:p>
            <a:fld id="{99035C07-919B-4123-AEEC-2D3AAFA6F329}" type="slidenum">
              <a:rPr lang="en-US" smtClean="0"/>
              <a:t>‹#›</a:t>
            </a:fld>
            <a:endParaRPr lang="en-US"/>
          </a:p>
        </p:txBody>
      </p:sp>
    </p:spTree>
    <p:extLst>
      <p:ext uri="{BB962C8B-B14F-4D97-AF65-F5344CB8AC3E}">
        <p14:creationId xmlns:p14="http://schemas.microsoft.com/office/powerpoint/2010/main" val="4221884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E1FE92-0308-CC4D-5C38-3DCCD87F09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D200C0-69E1-FA7D-7A23-21DAD3B782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FD07EB-54AB-A342-5AF5-D414C0BB445F}"/>
              </a:ext>
            </a:extLst>
          </p:cNvPr>
          <p:cNvSpPr>
            <a:spLocks noGrp="1"/>
          </p:cNvSpPr>
          <p:nvPr>
            <p:ph type="dt" sz="half" idx="10"/>
          </p:nvPr>
        </p:nvSpPr>
        <p:spPr/>
        <p:txBody>
          <a:bodyPr/>
          <a:lstStyle/>
          <a:p>
            <a:fld id="{1F986834-8405-4A47-812E-0A61B1E83B57}" type="datetimeFigureOut">
              <a:rPr lang="en-US" smtClean="0"/>
              <a:t>7/1/2025</a:t>
            </a:fld>
            <a:endParaRPr lang="en-US"/>
          </a:p>
        </p:txBody>
      </p:sp>
      <p:sp>
        <p:nvSpPr>
          <p:cNvPr id="5" name="Footer Placeholder 4">
            <a:extLst>
              <a:ext uri="{FF2B5EF4-FFF2-40B4-BE49-F238E27FC236}">
                <a16:creationId xmlns:a16="http://schemas.microsoft.com/office/drawing/2014/main" id="{D6FEE013-EAC9-89FE-B75D-1F68996659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CEC62D-F7AE-DE91-80C2-56C6E561F643}"/>
              </a:ext>
            </a:extLst>
          </p:cNvPr>
          <p:cNvSpPr>
            <a:spLocks noGrp="1"/>
          </p:cNvSpPr>
          <p:nvPr>
            <p:ph type="sldNum" sz="quarter" idx="12"/>
          </p:nvPr>
        </p:nvSpPr>
        <p:spPr/>
        <p:txBody>
          <a:bodyPr/>
          <a:lstStyle/>
          <a:p>
            <a:fld id="{99035C07-919B-4123-AEEC-2D3AAFA6F329}" type="slidenum">
              <a:rPr lang="en-US" smtClean="0"/>
              <a:t>‹#›</a:t>
            </a:fld>
            <a:endParaRPr lang="en-US"/>
          </a:p>
        </p:txBody>
      </p:sp>
    </p:spTree>
    <p:extLst>
      <p:ext uri="{BB962C8B-B14F-4D97-AF65-F5344CB8AC3E}">
        <p14:creationId xmlns:p14="http://schemas.microsoft.com/office/powerpoint/2010/main" val="200932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CA91C-463B-DD8E-C50E-F8AEF27C92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39457D-76A1-04A7-134A-C7913E1273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D4B16B-6016-9C40-712F-128497C9F15A}"/>
              </a:ext>
            </a:extLst>
          </p:cNvPr>
          <p:cNvSpPr>
            <a:spLocks noGrp="1"/>
          </p:cNvSpPr>
          <p:nvPr>
            <p:ph type="dt" sz="half" idx="10"/>
          </p:nvPr>
        </p:nvSpPr>
        <p:spPr/>
        <p:txBody>
          <a:bodyPr/>
          <a:lstStyle/>
          <a:p>
            <a:fld id="{1F986834-8405-4A47-812E-0A61B1E83B57}" type="datetimeFigureOut">
              <a:rPr lang="en-US" smtClean="0"/>
              <a:t>7/1/2025</a:t>
            </a:fld>
            <a:endParaRPr lang="en-US"/>
          </a:p>
        </p:txBody>
      </p:sp>
      <p:sp>
        <p:nvSpPr>
          <p:cNvPr id="5" name="Footer Placeholder 4">
            <a:extLst>
              <a:ext uri="{FF2B5EF4-FFF2-40B4-BE49-F238E27FC236}">
                <a16:creationId xmlns:a16="http://schemas.microsoft.com/office/drawing/2014/main" id="{973BA492-F6B0-253B-2147-A71017C121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110296-2BE0-B604-95E7-41B3B4B481F7}"/>
              </a:ext>
            </a:extLst>
          </p:cNvPr>
          <p:cNvSpPr>
            <a:spLocks noGrp="1"/>
          </p:cNvSpPr>
          <p:nvPr>
            <p:ph type="sldNum" sz="quarter" idx="12"/>
          </p:nvPr>
        </p:nvSpPr>
        <p:spPr/>
        <p:txBody>
          <a:bodyPr/>
          <a:lstStyle/>
          <a:p>
            <a:fld id="{99035C07-919B-4123-AEEC-2D3AAFA6F329}" type="slidenum">
              <a:rPr lang="en-US" smtClean="0"/>
              <a:t>‹#›</a:t>
            </a:fld>
            <a:endParaRPr lang="en-US"/>
          </a:p>
        </p:txBody>
      </p:sp>
    </p:spTree>
    <p:extLst>
      <p:ext uri="{BB962C8B-B14F-4D97-AF65-F5344CB8AC3E}">
        <p14:creationId xmlns:p14="http://schemas.microsoft.com/office/powerpoint/2010/main" val="3380724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5F4C5-F563-5FBF-02D8-501B6CD1E2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E2D280-FDA8-DF27-DFC4-9DD1EC08B82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B27501-B5CA-CC4A-4673-2B1C3148631F}"/>
              </a:ext>
            </a:extLst>
          </p:cNvPr>
          <p:cNvSpPr>
            <a:spLocks noGrp="1"/>
          </p:cNvSpPr>
          <p:nvPr>
            <p:ph type="dt" sz="half" idx="10"/>
          </p:nvPr>
        </p:nvSpPr>
        <p:spPr/>
        <p:txBody>
          <a:bodyPr/>
          <a:lstStyle/>
          <a:p>
            <a:fld id="{1F986834-8405-4A47-812E-0A61B1E83B57}" type="datetimeFigureOut">
              <a:rPr lang="en-US" smtClean="0"/>
              <a:t>7/1/2025</a:t>
            </a:fld>
            <a:endParaRPr lang="en-US"/>
          </a:p>
        </p:txBody>
      </p:sp>
      <p:sp>
        <p:nvSpPr>
          <p:cNvPr id="5" name="Footer Placeholder 4">
            <a:extLst>
              <a:ext uri="{FF2B5EF4-FFF2-40B4-BE49-F238E27FC236}">
                <a16:creationId xmlns:a16="http://schemas.microsoft.com/office/drawing/2014/main" id="{B4268378-D4F1-6493-E32F-9C1AE2E426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0D9FD1-BB39-0F49-52E5-80BEC2F31AA0}"/>
              </a:ext>
            </a:extLst>
          </p:cNvPr>
          <p:cNvSpPr>
            <a:spLocks noGrp="1"/>
          </p:cNvSpPr>
          <p:nvPr>
            <p:ph type="sldNum" sz="quarter" idx="12"/>
          </p:nvPr>
        </p:nvSpPr>
        <p:spPr/>
        <p:txBody>
          <a:bodyPr/>
          <a:lstStyle/>
          <a:p>
            <a:fld id="{99035C07-919B-4123-AEEC-2D3AAFA6F329}" type="slidenum">
              <a:rPr lang="en-US" smtClean="0"/>
              <a:t>‹#›</a:t>
            </a:fld>
            <a:endParaRPr lang="en-US"/>
          </a:p>
        </p:txBody>
      </p:sp>
    </p:spTree>
    <p:extLst>
      <p:ext uri="{BB962C8B-B14F-4D97-AF65-F5344CB8AC3E}">
        <p14:creationId xmlns:p14="http://schemas.microsoft.com/office/powerpoint/2010/main" val="3602383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76CE6-D58D-468E-E850-C42C837406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E330AE-1C59-CF16-0ACF-B74D5F12E1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1E4E59-8FAC-7364-46DD-6BCF42EE7B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655ADA-E88E-7314-29CC-9405D901A810}"/>
              </a:ext>
            </a:extLst>
          </p:cNvPr>
          <p:cNvSpPr>
            <a:spLocks noGrp="1"/>
          </p:cNvSpPr>
          <p:nvPr>
            <p:ph type="dt" sz="half" idx="10"/>
          </p:nvPr>
        </p:nvSpPr>
        <p:spPr/>
        <p:txBody>
          <a:bodyPr/>
          <a:lstStyle/>
          <a:p>
            <a:fld id="{1F986834-8405-4A47-812E-0A61B1E83B57}" type="datetimeFigureOut">
              <a:rPr lang="en-US" smtClean="0"/>
              <a:t>7/1/2025</a:t>
            </a:fld>
            <a:endParaRPr lang="en-US"/>
          </a:p>
        </p:txBody>
      </p:sp>
      <p:sp>
        <p:nvSpPr>
          <p:cNvPr id="6" name="Footer Placeholder 5">
            <a:extLst>
              <a:ext uri="{FF2B5EF4-FFF2-40B4-BE49-F238E27FC236}">
                <a16:creationId xmlns:a16="http://schemas.microsoft.com/office/drawing/2014/main" id="{BEEA393C-760C-7ECD-FBAA-637BACE0A6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ACF7D7-8A61-EA1C-9C49-A92962C385FA}"/>
              </a:ext>
            </a:extLst>
          </p:cNvPr>
          <p:cNvSpPr>
            <a:spLocks noGrp="1"/>
          </p:cNvSpPr>
          <p:nvPr>
            <p:ph type="sldNum" sz="quarter" idx="12"/>
          </p:nvPr>
        </p:nvSpPr>
        <p:spPr/>
        <p:txBody>
          <a:bodyPr/>
          <a:lstStyle/>
          <a:p>
            <a:fld id="{99035C07-919B-4123-AEEC-2D3AAFA6F329}" type="slidenum">
              <a:rPr lang="en-US" smtClean="0"/>
              <a:t>‹#›</a:t>
            </a:fld>
            <a:endParaRPr lang="en-US"/>
          </a:p>
        </p:txBody>
      </p:sp>
    </p:spTree>
    <p:extLst>
      <p:ext uri="{BB962C8B-B14F-4D97-AF65-F5344CB8AC3E}">
        <p14:creationId xmlns:p14="http://schemas.microsoft.com/office/powerpoint/2010/main" val="2600849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4C903-93A6-72DC-43CB-3B541CA0E9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C11B4C-DC22-5D59-5B79-164FFE10E9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736C0F-CC37-49C1-486F-D3A397CFDD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C97916-21ED-1BA8-1380-C65ABF862B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3E38EB-4293-4D65-7138-342A635ADB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2A594B-7A04-468F-93D0-EB6876F72BE3}"/>
              </a:ext>
            </a:extLst>
          </p:cNvPr>
          <p:cNvSpPr>
            <a:spLocks noGrp="1"/>
          </p:cNvSpPr>
          <p:nvPr>
            <p:ph type="dt" sz="half" idx="10"/>
          </p:nvPr>
        </p:nvSpPr>
        <p:spPr/>
        <p:txBody>
          <a:bodyPr/>
          <a:lstStyle/>
          <a:p>
            <a:fld id="{1F986834-8405-4A47-812E-0A61B1E83B57}" type="datetimeFigureOut">
              <a:rPr lang="en-US" smtClean="0"/>
              <a:t>7/1/2025</a:t>
            </a:fld>
            <a:endParaRPr lang="en-US"/>
          </a:p>
        </p:txBody>
      </p:sp>
      <p:sp>
        <p:nvSpPr>
          <p:cNvPr id="8" name="Footer Placeholder 7">
            <a:extLst>
              <a:ext uri="{FF2B5EF4-FFF2-40B4-BE49-F238E27FC236}">
                <a16:creationId xmlns:a16="http://schemas.microsoft.com/office/drawing/2014/main" id="{5B5DA85C-CBE8-D38E-E502-42F5155712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BA6CF3-ACED-D22C-F248-365CAB0BD15A}"/>
              </a:ext>
            </a:extLst>
          </p:cNvPr>
          <p:cNvSpPr>
            <a:spLocks noGrp="1"/>
          </p:cNvSpPr>
          <p:nvPr>
            <p:ph type="sldNum" sz="quarter" idx="12"/>
          </p:nvPr>
        </p:nvSpPr>
        <p:spPr/>
        <p:txBody>
          <a:bodyPr/>
          <a:lstStyle/>
          <a:p>
            <a:fld id="{99035C07-919B-4123-AEEC-2D3AAFA6F329}" type="slidenum">
              <a:rPr lang="en-US" smtClean="0"/>
              <a:t>‹#›</a:t>
            </a:fld>
            <a:endParaRPr lang="en-US"/>
          </a:p>
        </p:txBody>
      </p:sp>
    </p:spTree>
    <p:extLst>
      <p:ext uri="{BB962C8B-B14F-4D97-AF65-F5344CB8AC3E}">
        <p14:creationId xmlns:p14="http://schemas.microsoft.com/office/powerpoint/2010/main" val="2443312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E5900-1C79-5D03-ABE2-B7704C034D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41E9B7E-BBC3-3E94-2333-BF03FD0D4238}"/>
              </a:ext>
            </a:extLst>
          </p:cNvPr>
          <p:cNvSpPr>
            <a:spLocks noGrp="1"/>
          </p:cNvSpPr>
          <p:nvPr>
            <p:ph type="dt" sz="half" idx="10"/>
          </p:nvPr>
        </p:nvSpPr>
        <p:spPr/>
        <p:txBody>
          <a:bodyPr/>
          <a:lstStyle/>
          <a:p>
            <a:fld id="{1F986834-8405-4A47-812E-0A61B1E83B57}" type="datetimeFigureOut">
              <a:rPr lang="en-US" smtClean="0"/>
              <a:t>7/1/2025</a:t>
            </a:fld>
            <a:endParaRPr lang="en-US"/>
          </a:p>
        </p:txBody>
      </p:sp>
      <p:sp>
        <p:nvSpPr>
          <p:cNvPr id="4" name="Footer Placeholder 3">
            <a:extLst>
              <a:ext uri="{FF2B5EF4-FFF2-40B4-BE49-F238E27FC236}">
                <a16:creationId xmlns:a16="http://schemas.microsoft.com/office/drawing/2014/main" id="{660321D5-3AF5-CCDD-E1C0-C407B2B846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1EF01F-312B-9A7E-84B2-839F8BD81838}"/>
              </a:ext>
            </a:extLst>
          </p:cNvPr>
          <p:cNvSpPr>
            <a:spLocks noGrp="1"/>
          </p:cNvSpPr>
          <p:nvPr>
            <p:ph type="sldNum" sz="quarter" idx="12"/>
          </p:nvPr>
        </p:nvSpPr>
        <p:spPr/>
        <p:txBody>
          <a:bodyPr/>
          <a:lstStyle/>
          <a:p>
            <a:fld id="{99035C07-919B-4123-AEEC-2D3AAFA6F329}" type="slidenum">
              <a:rPr lang="en-US" smtClean="0"/>
              <a:t>‹#›</a:t>
            </a:fld>
            <a:endParaRPr lang="en-US"/>
          </a:p>
        </p:txBody>
      </p:sp>
    </p:spTree>
    <p:extLst>
      <p:ext uri="{BB962C8B-B14F-4D97-AF65-F5344CB8AC3E}">
        <p14:creationId xmlns:p14="http://schemas.microsoft.com/office/powerpoint/2010/main" val="3050867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395095-BE25-5E77-27E0-62A2CFC0F80A}"/>
              </a:ext>
            </a:extLst>
          </p:cNvPr>
          <p:cNvSpPr>
            <a:spLocks noGrp="1"/>
          </p:cNvSpPr>
          <p:nvPr>
            <p:ph type="dt" sz="half" idx="10"/>
          </p:nvPr>
        </p:nvSpPr>
        <p:spPr/>
        <p:txBody>
          <a:bodyPr/>
          <a:lstStyle/>
          <a:p>
            <a:fld id="{1F986834-8405-4A47-812E-0A61B1E83B57}" type="datetimeFigureOut">
              <a:rPr lang="en-US" smtClean="0"/>
              <a:t>7/1/2025</a:t>
            </a:fld>
            <a:endParaRPr lang="en-US"/>
          </a:p>
        </p:txBody>
      </p:sp>
      <p:sp>
        <p:nvSpPr>
          <p:cNvPr id="3" name="Footer Placeholder 2">
            <a:extLst>
              <a:ext uri="{FF2B5EF4-FFF2-40B4-BE49-F238E27FC236}">
                <a16:creationId xmlns:a16="http://schemas.microsoft.com/office/drawing/2014/main" id="{0E345592-ADDF-867F-2294-FD95D38AB6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F36152-76AF-5BBD-1D82-7160433976F8}"/>
              </a:ext>
            </a:extLst>
          </p:cNvPr>
          <p:cNvSpPr>
            <a:spLocks noGrp="1"/>
          </p:cNvSpPr>
          <p:nvPr>
            <p:ph type="sldNum" sz="quarter" idx="12"/>
          </p:nvPr>
        </p:nvSpPr>
        <p:spPr/>
        <p:txBody>
          <a:bodyPr/>
          <a:lstStyle/>
          <a:p>
            <a:fld id="{99035C07-919B-4123-AEEC-2D3AAFA6F329}" type="slidenum">
              <a:rPr lang="en-US" smtClean="0"/>
              <a:t>‹#›</a:t>
            </a:fld>
            <a:endParaRPr lang="en-US"/>
          </a:p>
        </p:txBody>
      </p:sp>
    </p:spTree>
    <p:extLst>
      <p:ext uri="{BB962C8B-B14F-4D97-AF65-F5344CB8AC3E}">
        <p14:creationId xmlns:p14="http://schemas.microsoft.com/office/powerpoint/2010/main" val="2745636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A0039-42BF-E50B-5ACD-3F16D47EC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D1B1DA-5319-3069-F8D6-36180D78A9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7ECC3D-E440-3FF9-31ED-30DC285A7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7F8CC9-F7FC-A968-F8E1-9266C56898BF}"/>
              </a:ext>
            </a:extLst>
          </p:cNvPr>
          <p:cNvSpPr>
            <a:spLocks noGrp="1"/>
          </p:cNvSpPr>
          <p:nvPr>
            <p:ph type="dt" sz="half" idx="10"/>
          </p:nvPr>
        </p:nvSpPr>
        <p:spPr/>
        <p:txBody>
          <a:bodyPr/>
          <a:lstStyle/>
          <a:p>
            <a:fld id="{1F986834-8405-4A47-812E-0A61B1E83B57}" type="datetimeFigureOut">
              <a:rPr lang="en-US" smtClean="0"/>
              <a:t>7/1/2025</a:t>
            </a:fld>
            <a:endParaRPr lang="en-US"/>
          </a:p>
        </p:txBody>
      </p:sp>
      <p:sp>
        <p:nvSpPr>
          <p:cNvPr id="6" name="Footer Placeholder 5">
            <a:extLst>
              <a:ext uri="{FF2B5EF4-FFF2-40B4-BE49-F238E27FC236}">
                <a16:creationId xmlns:a16="http://schemas.microsoft.com/office/drawing/2014/main" id="{DE1C3AFA-A747-15A3-BDFD-5C7B51D6EF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13C2A4-1770-7180-F052-2ABE2E61C4F2}"/>
              </a:ext>
            </a:extLst>
          </p:cNvPr>
          <p:cNvSpPr>
            <a:spLocks noGrp="1"/>
          </p:cNvSpPr>
          <p:nvPr>
            <p:ph type="sldNum" sz="quarter" idx="12"/>
          </p:nvPr>
        </p:nvSpPr>
        <p:spPr/>
        <p:txBody>
          <a:bodyPr/>
          <a:lstStyle/>
          <a:p>
            <a:fld id="{99035C07-919B-4123-AEEC-2D3AAFA6F329}" type="slidenum">
              <a:rPr lang="en-US" smtClean="0"/>
              <a:t>‹#›</a:t>
            </a:fld>
            <a:endParaRPr lang="en-US"/>
          </a:p>
        </p:txBody>
      </p:sp>
    </p:spTree>
    <p:extLst>
      <p:ext uri="{BB962C8B-B14F-4D97-AF65-F5344CB8AC3E}">
        <p14:creationId xmlns:p14="http://schemas.microsoft.com/office/powerpoint/2010/main" val="2661418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C3F3C-E779-EB85-79E9-C059914CEC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C6C27A-D33F-F8B9-F88B-27F26B8A9D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3DBDBB-DB7E-4D3F-B990-0D694D572E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E08E32-C673-96B5-FC56-3BF6844F7B25}"/>
              </a:ext>
            </a:extLst>
          </p:cNvPr>
          <p:cNvSpPr>
            <a:spLocks noGrp="1"/>
          </p:cNvSpPr>
          <p:nvPr>
            <p:ph type="dt" sz="half" idx="10"/>
          </p:nvPr>
        </p:nvSpPr>
        <p:spPr/>
        <p:txBody>
          <a:bodyPr/>
          <a:lstStyle/>
          <a:p>
            <a:fld id="{1F986834-8405-4A47-812E-0A61B1E83B57}" type="datetimeFigureOut">
              <a:rPr lang="en-US" smtClean="0"/>
              <a:t>7/1/2025</a:t>
            </a:fld>
            <a:endParaRPr lang="en-US"/>
          </a:p>
        </p:txBody>
      </p:sp>
      <p:sp>
        <p:nvSpPr>
          <p:cNvPr id="6" name="Footer Placeholder 5">
            <a:extLst>
              <a:ext uri="{FF2B5EF4-FFF2-40B4-BE49-F238E27FC236}">
                <a16:creationId xmlns:a16="http://schemas.microsoft.com/office/drawing/2014/main" id="{90E9F630-7BB0-A6A1-4336-13B4371B71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1E6AE6-3B6C-6DFF-11BD-A4ED37A60E36}"/>
              </a:ext>
            </a:extLst>
          </p:cNvPr>
          <p:cNvSpPr>
            <a:spLocks noGrp="1"/>
          </p:cNvSpPr>
          <p:nvPr>
            <p:ph type="sldNum" sz="quarter" idx="12"/>
          </p:nvPr>
        </p:nvSpPr>
        <p:spPr/>
        <p:txBody>
          <a:bodyPr/>
          <a:lstStyle/>
          <a:p>
            <a:fld id="{99035C07-919B-4123-AEEC-2D3AAFA6F329}" type="slidenum">
              <a:rPr lang="en-US" smtClean="0"/>
              <a:t>‹#›</a:t>
            </a:fld>
            <a:endParaRPr lang="en-US"/>
          </a:p>
        </p:txBody>
      </p:sp>
    </p:spTree>
    <p:extLst>
      <p:ext uri="{BB962C8B-B14F-4D97-AF65-F5344CB8AC3E}">
        <p14:creationId xmlns:p14="http://schemas.microsoft.com/office/powerpoint/2010/main" val="3451976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0C5D42-21C6-0A69-7E5C-3BEE9EDF75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4446F6-CB16-3503-6E68-45727BFCD8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B52CEE-AA76-A6C8-F4A0-91F8D9179E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F986834-8405-4A47-812E-0A61B1E83B57}" type="datetimeFigureOut">
              <a:rPr lang="en-US" smtClean="0"/>
              <a:t>7/1/2025</a:t>
            </a:fld>
            <a:endParaRPr lang="en-US"/>
          </a:p>
        </p:txBody>
      </p:sp>
      <p:sp>
        <p:nvSpPr>
          <p:cNvPr id="5" name="Footer Placeholder 4">
            <a:extLst>
              <a:ext uri="{FF2B5EF4-FFF2-40B4-BE49-F238E27FC236}">
                <a16:creationId xmlns:a16="http://schemas.microsoft.com/office/drawing/2014/main" id="{0CD6A29E-CBBC-1482-8669-198B953ACA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3593268-6A16-881E-8BEE-E4E2DCF1ED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9035C07-919B-4123-AEEC-2D3AAFA6F329}" type="slidenum">
              <a:rPr lang="en-US" smtClean="0"/>
              <a:t>‹#›</a:t>
            </a:fld>
            <a:endParaRPr lang="en-US"/>
          </a:p>
        </p:txBody>
      </p:sp>
    </p:spTree>
    <p:extLst>
      <p:ext uri="{BB962C8B-B14F-4D97-AF65-F5344CB8AC3E}">
        <p14:creationId xmlns:p14="http://schemas.microsoft.com/office/powerpoint/2010/main" val="50509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customXml" Target="../ink/ink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document with text and images&#10;&#10;AI-generated content may be incorrect.">
            <a:extLst>
              <a:ext uri="{FF2B5EF4-FFF2-40B4-BE49-F238E27FC236}">
                <a16:creationId xmlns:a16="http://schemas.microsoft.com/office/drawing/2014/main" id="{9B0FBCA0-69D8-6858-97AB-9BD5BC6F37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751" y="1999274"/>
            <a:ext cx="3678217" cy="4492966"/>
          </a:xfrm>
          <a:prstGeom prst="rect">
            <a:avLst/>
          </a:prstGeom>
        </p:spPr>
      </p:pic>
      <p:sp>
        <p:nvSpPr>
          <p:cNvPr id="8" name="TextBox 7">
            <a:extLst>
              <a:ext uri="{FF2B5EF4-FFF2-40B4-BE49-F238E27FC236}">
                <a16:creationId xmlns:a16="http://schemas.microsoft.com/office/drawing/2014/main" id="{3168D06F-83B2-EBB4-F813-D1BD5FF004FB}"/>
              </a:ext>
            </a:extLst>
          </p:cNvPr>
          <p:cNvSpPr txBox="1"/>
          <p:nvPr/>
        </p:nvSpPr>
        <p:spPr>
          <a:xfrm rot="10800000" flipV="1">
            <a:off x="5320133" y="1909513"/>
            <a:ext cx="6364224" cy="2308324"/>
          </a:xfrm>
          <a:prstGeom prst="rect">
            <a:avLst/>
          </a:prstGeom>
          <a:noFill/>
        </p:spPr>
        <p:txBody>
          <a:bodyPr wrap="square" rtlCol="0">
            <a:spAutoFit/>
          </a:bodyPr>
          <a:lstStyle/>
          <a:p>
            <a:endParaRPr lang="en-US" dirty="0"/>
          </a:p>
          <a:p>
            <a:r>
              <a:rPr lang="en-US" dirty="0"/>
              <a:t>This is a fillable PDF form. Please complete all required fields, save the document with your changes, and ensure everything is finalized before sending it out for signatures using Adobe Sign. </a:t>
            </a:r>
          </a:p>
          <a:p>
            <a:endParaRPr lang="en-US" dirty="0"/>
          </a:p>
          <a:p>
            <a:r>
              <a:rPr lang="en-US" dirty="0"/>
              <a:t>Please note: </a:t>
            </a:r>
            <a:r>
              <a:rPr lang="en-US" b="1" dirty="0"/>
              <a:t>All submissions must be typed</a:t>
            </a:r>
            <a:r>
              <a:rPr lang="en-US" dirty="0"/>
              <a:t>. Handwritten paperwork will not be accepted.</a:t>
            </a:r>
          </a:p>
        </p:txBody>
      </p:sp>
      <p:sp>
        <p:nvSpPr>
          <p:cNvPr id="9" name="TextBox 8">
            <a:extLst>
              <a:ext uri="{FF2B5EF4-FFF2-40B4-BE49-F238E27FC236}">
                <a16:creationId xmlns:a16="http://schemas.microsoft.com/office/drawing/2014/main" id="{28D9B8DD-712B-DCBB-A734-7C578BD38926}"/>
              </a:ext>
            </a:extLst>
          </p:cNvPr>
          <p:cNvSpPr txBox="1"/>
          <p:nvPr/>
        </p:nvSpPr>
        <p:spPr>
          <a:xfrm>
            <a:off x="429769" y="365760"/>
            <a:ext cx="11484864" cy="1138773"/>
          </a:xfrm>
          <a:prstGeom prst="rect">
            <a:avLst/>
          </a:prstGeom>
          <a:noFill/>
        </p:spPr>
        <p:txBody>
          <a:bodyPr wrap="square" rtlCol="0">
            <a:spAutoFit/>
          </a:bodyPr>
          <a:lstStyle/>
          <a:p>
            <a:pPr algn="ctr"/>
            <a:r>
              <a:rPr lang="en-US" sz="3600" dirty="0">
                <a:solidFill>
                  <a:srgbClr val="FF0000"/>
                </a:solidFill>
                <a:latin typeface="Aharoni" panose="02010803020104030203" pitchFamily="2" charset="-79"/>
                <a:cs typeface="Aharoni" panose="02010803020104030203" pitchFamily="2" charset="-79"/>
              </a:rPr>
              <a:t> </a:t>
            </a:r>
            <a:r>
              <a:rPr lang="en-US" sz="3200" dirty="0">
                <a:solidFill>
                  <a:srgbClr val="FF0000"/>
                </a:solidFill>
                <a:latin typeface="Aharoni" panose="02010803020104030203" pitchFamily="2" charset="-79"/>
                <a:cs typeface="Aharoni" panose="02010803020104030203" pitchFamily="2" charset="-79"/>
              </a:rPr>
              <a:t>Filling out a Travel Authorization Request when awarded a Professional Development Grant </a:t>
            </a:r>
          </a:p>
        </p:txBody>
      </p:sp>
      <p:sp>
        <p:nvSpPr>
          <p:cNvPr id="10" name="Arrow: Left 9">
            <a:extLst>
              <a:ext uri="{FF2B5EF4-FFF2-40B4-BE49-F238E27FC236}">
                <a16:creationId xmlns:a16="http://schemas.microsoft.com/office/drawing/2014/main" id="{EB074E23-9AFB-4348-3BA2-967338974289}"/>
              </a:ext>
            </a:extLst>
          </p:cNvPr>
          <p:cNvSpPr/>
          <p:nvPr/>
        </p:nvSpPr>
        <p:spPr>
          <a:xfrm>
            <a:off x="5886450" y="4393168"/>
            <a:ext cx="4273296" cy="1225296"/>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626581C4-52EA-8559-547D-1D69ED75B777}"/>
              </a:ext>
            </a:extLst>
          </p:cNvPr>
          <p:cNvSpPr txBox="1"/>
          <p:nvPr/>
        </p:nvSpPr>
        <p:spPr>
          <a:xfrm>
            <a:off x="4672584" y="6135624"/>
            <a:ext cx="7452360" cy="523220"/>
          </a:xfrm>
          <a:prstGeom prst="rect">
            <a:avLst/>
          </a:prstGeom>
          <a:noFill/>
        </p:spPr>
        <p:txBody>
          <a:bodyPr wrap="square" rtlCol="0">
            <a:spAutoFit/>
          </a:bodyPr>
          <a:lstStyle/>
          <a:p>
            <a:r>
              <a:rPr lang="en-US" sz="1400" dirty="0">
                <a:highlight>
                  <a:srgbClr val="FFFF00"/>
                </a:highlight>
              </a:rPr>
              <a:t>*If you do not have access to this form, please contact your division or the Professional  Development Office for a copy.</a:t>
            </a:r>
          </a:p>
        </p:txBody>
      </p:sp>
      <p:sp>
        <p:nvSpPr>
          <p:cNvPr id="12" name="TextBox 11">
            <a:extLst>
              <a:ext uri="{FF2B5EF4-FFF2-40B4-BE49-F238E27FC236}">
                <a16:creationId xmlns:a16="http://schemas.microsoft.com/office/drawing/2014/main" id="{981EC22B-AD29-C90A-49C5-C90D62919B17}"/>
              </a:ext>
            </a:extLst>
          </p:cNvPr>
          <p:cNvSpPr txBox="1"/>
          <p:nvPr/>
        </p:nvSpPr>
        <p:spPr>
          <a:xfrm>
            <a:off x="637751" y="852142"/>
            <a:ext cx="11276881" cy="1169551"/>
          </a:xfrm>
          <a:prstGeom prst="rect">
            <a:avLst/>
          </a:prstGeom>
          <a:noFill/>
        </p:spPr>
        <p:txBody>
          <a:bodyPr wrap="square" rtlCol="0">
            <a:spAutoFit/>
          </a:bodyPr>
          <a:lstStyle/>
          <a:p>
            <a:endParaRPr lang="en-US" sz="1200" dirty="0"/>
          </a:p>
          <a:p>
            <a:endParaRPr lang="en-US" sz="1200" dirty="0">
              <a:highlight>
                <a:srgbClr val="FFFF00"/>
              </a:highlight>
            </a:endParaRPr>
          </a:p>
          <a:p>
            <a:endParaRPr lang="en-US" sz="1200" dirty="0">
              <a:highlight>
                <a:srgbClr val="FFFF00"/>
              </a:highlight>
            </a:endParaRPr>
          </a:p>
          <a:p>
            <a:r>
              <a:rPr lang="en-US" sz="1600" dirty="0">
                <a:highlight>
                  <a:srgbClr val="FFFF00"/>
                </a:highlight>
              </a:rPr>
              <a:t>Please be aware that these instructions apply </a:t>
            </a:r>
            <a:r>
              <a:rPr lang="en-US" sz="1600" b="1" dirty="0">
                <a:highlight>
                  <a:srgbClr val="FFFF00"/>
                </a:highlight>
              </a:rPr>
              <a:t>only to the Professional Development Office</a:t>
            </a:r>
            <a:r>
              <a:rPr lang="en-US" sz="1600" dirty="0">
                <a:highlight>
                  <a:srgbClr val="FFFF00"/>
                </a:highlight>
              </a:rPr>
              <a:t>. Other departments may have different procedures so please check with the relevant department to understand their process. Thank you</a:t>
            </a:r>
            <a:r>
              <a:rPr lang="en-US" dirty="0">
                <a:highlight>
                  <a:srgbClr val="FFFF00"/>
                </a:highlight>
              </a:rPr>
              <a:t>.</a:t>
            </a:r>
          </a:p>
        </p:txBody>
      </p:sp>
    </p:spTree>
    <p:extLst>
      <p:ext uri="{BB962C8B-B14F-4D97-AF65-F5344CB8AC3E}">
        <p14:creationId xmlns:p14="http://schemas.microsoft.com/office/powerpoint/2010/main" val="2727002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up of a form&#10;&#10;AI-generated content may be incorrect.">
            <a:extLst>
              <a:ext uri="{FF2B5EF4-FFF2-40B4-BE49-F238E27FC236}">
                <a16:creationId xmlns:a16="http://schemas.microsoft.com/office/drawing/2014/main" id="{F11CF944-DF1C-0608-45D2-1BBAFE6CBD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056" y="2819315"/>
            <a:ext cx="7068536" cy="1219370"/>
          </a:xfrm>
          <a:prstGeom prst="rect">
            <a:avLst/>
          </a:prstGeom>
        </p:spPr>
      </p:pic>
      <p:sp>
        <p:nvSpPr>
          <p:cNvPr id="4" name="TextBox 3">
            <a:extLst>
              <a:ext uri="{FF2B5EF4-FFF2-40B4-BE49-F238E27FC236}">
                <a16:creationId xmlns:a16="http://schemas.microsoft.com/office/drawing/2014/main" id="{DC77E558-231A-DF09-8815-971A831F2F87}"/>
              </a:ext>
            </a:extLst>
          </p:cNvPr>
          <p:cNvSpPr txBox="1"/>
          <p:nvPr/>
        </p:nvSpPr>
        <p:spPr>
          <a:xfrm>
            <a:off x="612648" y="1717907"/>
            <a:ext cx="10323576" cy="369332"/>
          </a:xfrm>
          <a:prstGeom prst="rect">
            <a:avLst/>
          </a:prstGeom>
          <a:noFill/>
        </p:spPr>
        <p:txBody>
          <a:bodyPr wrap="square" rtlCol="0">
            <a:spAutoFit/>
          </a:bodyPr>
          <a:lstStyle/>
          <a:p>
            <a:r>
              <a:rPr lang="en-US" dirty="0"/>
              <a:t>Part 1 of the form: Please ensure all fields are filled out before moving on to the next step.</a:t>
            </a:r>
          </a:p>
        </p:txBody>
      </p:sp>
      <p:sp>
        <p:nvSpPr>
          <p:cNvPr id="11" name="Arrow: Left 10">
            <a:extLst>
              <a:ext uri="{FF2B5EF4-FFF2-40B4-BE49-F238E27FC236}">
                <a16:creationId xmlns:a16="http://schemas.microsoft.com/office/drawing/2014/main" id="{7DFC58C0-4FCA-80A8-DED4-13EF03DCE102}"/>
              </a:ext>
            </a:extLst>
          </p:cNvPr>
          <p:cNvSpPr/>
          <p:nvPr/>
        </p:nvSpPr>
        <p:spPr>
          <a:xfrm>
            <a:off x="6894576" y="3041577"/>
            <a:ext cx="2048256" cy="207917"/>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Left 11">
            <a:extLst>
              <a:ext uri="{FF2B5EF4-FFF2-40B4-BE49-F238E27FC236}">
                <a16:creationId xmlns:a16="http://schemas.microsoft.com/office/drawing/2014/main" id="{F32ADC47-87BE-0FAF-E73F-23B9826D3C87}"/>
              </a:ext>
            </a:extLst>
          </p:cNvPr>
          <p:cNvSpPr/>
          <p:nvPr/>
        </p:nvSpPr>
        <p:spPr>
          <a:xfrm>
            <a:off x="6894576" y="3296412"/>
            <a:ext cx="2048256" cy="207917"/>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Left 12">
            <a:extLst>
              <a:ext uri="{FF2B5EF4-FFF2-40B4-BE49-F238E27FC236}">
                <a16:creationId xmlns:a16="http://schemas.microsoft.com/office/drawing/2014/main" id="{71716E31-53F7-80D4-CA75-6DF6DDFD9D88}"/>
              </a:ext>
            </a:extLst>
          </p:cNvPr>
          <p:cNvSpPr/>
          <p:nvPr/>
        </p:nvSpPr>
        <p:spPr>
          <a:xfrm>
            <a:off x="6894576" y="3730752"/>
            <a:ext cx="2048256" cy="207917"/>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5DE37A33-A066-FE76-4928-2BA14A715DCA}"/>
              </a:ext>
            </a:extLst>
          </p:cNvPr>
          <p:cNvSpPr txBox="1"/>
          <p:nvPr/>
        </p:nvSpPr>
        <p:spPr>
          <a:xfrm>
            <a:off x="8942832" y="2971800"/>
            <a:ext cx="2167128" cy="369332"/>
          </a:xfrm>
          <a:prstGeom prst="rect">
            <a:avLst/>
          </a:prstGeom>
          <a:noFill/>
        </p:spPr>
        <p:txBody>
          <a:bodyPr wrap="square" rtlCol="0">
            <a:spAutoFit/>
          </a:bodyPr>
          <a:lstStyle/>
          <a:p>
            <a:r>
              <a:rPr lang="en-US" dirty="0"/>
              <a:t>Your Name</a:t>
            </a:r>
          </a:p>
        </p:txBody>
      </p:sp>
      <p:sp>
        <p:nvSpPr>
          <p:cNvPr id="15" name="TextBox 14">
            <a:extLst>
              <a:ext uri="{FF2B5EF4-FFF2-40B4-BE49-F238E27FC236}">
                <a16:creationId xmlns:a16="http://schemas.microsoft.com/office/drawing/2014/main" id="{79D1E2EA-1F8D-825F-C1B1-2111AA7B1978}"/>
              </a:ext>
            </a:extLst>
          </p:cNvPr>
          <p:cNvSpPr txBox="1"/>
          <p:nvPr/>
        </p:nvSpPr>
        <p:spPr>
          <a:xfrm>
            <a:off x="8942832" y="3730752"/>
            <a:ext cx="3249168" cy="276999"/>
          </a:xfrm>
          <a:prstGeom prst="rect">
            <a:avLst/>
          </a:prstGeom>
          <a:noFill/>
        </p:spPr>
        <p:txBody>
          <a:bodyPr wrap="square" rtlCol="0">
            <a:spAutoFit/>
          </a:bodyPr>
          <a:lstStyle/>
          <a:p>
            <a:r>
              <a:rPr lang="en-US" sz="1200" dirty="0"/>
              <a:t>Please click on the option that applies to you</a:t>
            </a:r>
          </a:p>
        </p:txBody>
      </p:sp>
      <p:sp>
        <p:nvSpPr>
          <p:cNvPr id="16" name="TextBox 15">
            <a:extLst>
              <a:ext uri="{FF2B5EF4-FFF2-40B4-BE49-F238E27FC236}">
                <a16:creationId xmlns:a16="http://schemas.microsoft.com/office/drawing/2014/main" id="{65AE58A7-C349-E25D-ECE2-36E9399DE2FD}"/>
              </a:ext>
            </a:extLst>
          </p:cNvPr>
          <p:cNvSpPr txBox="1"/>
          <p:nvPr/>
        </p:nvSpPr>
        <p:spPr>
          <a:xfrm>
            <a:off x="8942832" y="3341132"/>
            <a:ext cx="2359152" cy="369332"/>
          </a:xfrm>
          <a:prstGeom prst="rect">
            <a:avLst/>
          </a:prstGeom>
          <a:noFill/>
        </p:spPr>
        <p:txBody>
          <a:bodyPr wrap="square" rtlCol="0">
            <a:spAutoFit/>
          </a:bodyPr>
          <a:lstStyle/>
          <a:p>
            <a:r>
              <a:rPr lang="en-US" dirty="0"/>
              <a:t>Your Department </a:t>
            </a:r>
          </a:p>
        </p:txBody>
      </p:sp>
      <p:sp>
        <p:nvSpPr>
          <p:cNvPr id="2" name="TextBox 1">
            <a:extLst>
              <a:ext uri="{FF2B5EF4-FFF2-40B4-BE49-F238E27FC236}">
                <a16:creationId xmlns:a16="http://schemas.microsoft.com/office/drawing/2014/main" id="{E33329D7-A332-BA09-B003-6DD328975861}"/>
              </a:ext>
            </a:extLst>
          </p:cNvPr>
          <p:cNvSpPr txBox="1"/>
          <p:nvPr/>
        </p:nvSpPr>
        <p:spPr>
          <a:xfrm>
            <a:off x="1061681" y="414266"/>
            <a:ext cx="9292934" cy="1077218"/>
          </a:xfrm>
          <a:prstGeom prst="rect">
            <a:avLst/>
          </a:prstGeom>
          <a:noFill/>
        </p:spPr>
        <p:txBody>
          <a:bodyPr wrap="square" rtlCol="0">
            <a:spAutoFit/>
          </a:bodyPr>
          <a:lstStyle/>
          <a:p>
            <a:r>
              <a:rPr lang="en-US" sz="3200" dirty="0">
                <a:solidFill>
                  <a:srgbClr val="FF0000"/>
                </a:solidFill>
                <a:latin typeface="Aharoni" panose="02010803020104030203" pitchFamily="2" charset="-79"/>
                <a:cs typeface="Aharoni" panose="02010803020104030203" pitchFamily="2" charset="-79"/>
              </a:rPr>
              <a:t>Filling out a Travel Authorization Request when </a:t>
            </a:r>
          </a:p>
          <a:p>
            <a:pPr algn="ctr"/>
            <a:r>
              <a:rPr lang="en-US" sz="3200" dirty="0">
                <a:solidFill>
                  <a:srgbClr val="FF0000"/>
                </a:solidFill>
                <a:latin typeface="Aharoni" panose="02010803020104030203" pitchFamily="2" charset="-79"/>
                <a:cs typeface="Aharoni" panose="02010803020104030203" pitchFamily="2" charset="-79"/>
              </a:rPr>
              <a:t>awarded a Professional Development Grant</a:t>
            </a:r>
            <a:endParaRPr lang="en-US" sz="3200" dirty="0"/>
          </a:p>
        </p:txBody>
      </p:sp>
    </p:spTree>
    <p:extLst>
      <p:ext uri="{BB962C8B-B14F-4D97-AF65-F5344CB8AC3E}">
        <p14:creationId xmlns:p14="http://schemas.microsoft.com/office/powerpoint/2010/main" val="3392952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0E719B-689E-C3E7-B02D-CE99BF61B0D1}"/>
              </a:ext>
            </a:extLst>
          </p:cNvPr>
          <p:cNvSpPr txBox="1"/>
          <p:nvPr/>
        </p:nvSpPr>
        <p:spPr>
          <a:xfrm>
            <a:off x="512064" y="411480"/>
            <a:ext cx="11679936" cy="1415772"/>
          </a:xfrm>
          <a:prstGeom prst="rect">
            <a:avLst/>
          </a:prstGeom>
          <a:noFill/>
        </p:spPr>
        <p:txBody>
          <a:bodyPr wrap="square" rtlCol="0">
            <a:spAutoFit/>
          </a:bodyPr>
          <a:lstStyle/>
          <a:p>
            <a:pPr algn="ctr"/>
            <a:r>
              <a:rPr lang="en-US" sz="3200" dirty="0">
                <a:solidFill>
                  <a:srgbClr val="FF0000"/>
                </a:solidFill>
                <a:latin typeface="Aharoni" panose="02010803020104030203" pitchFamily="2" charset="-79"/>
                <a:cs typeface="Aharoni" panose="02010803020104030203" pitchFamily="2" charset="-79"/>
              </a:rPr>
              <a:t>Filling out a Travel Authorization Request </a:t>
            </a:r>
          </a:p>
          <a:p>
            <a:pPr algn="ctr"/>
            <a:r>
              <a:rPr lang="en-US" sz="3200" dirty="0">
                <a:solidFill>
                  <a:srgbClr val="FF0000"/>
                </a:solidFill>
                <a:latin typeface="Aharoni" panose="02010803020104030203" pitchFamily="2" charset="-79"/>
                <a:cs typeface="Aharoni" panose="02010803020104030203" pitchFamily="2" charset="-79"/>
              </a:rPr>
              <a:t>when awarded a Professional Development Grant</a:t>
            </a:r>
            <a:r>
              <a:rPr lang="en-US" sz="3600" dirty="0">
                <a:solidFill>
                  <a:srgbClr val="FF0000"/>
                </a:solidFill>
                <a:latin typeface="Aharoni" panose="02010803020104030203" pitchFamily="2" charset="-79"/>
                <a:cs typeface="Aharoni" panose="02010803020104030203" pitchFamily="2" charset="-79"/>
              </a:rPr>
              <a:t> </a:t>
            </a:r>
          </a:p>
          <a:p>
            <a:endParaRPr lang="en-US" dirty="0">
              <a:latin typeface="Aharoni" panose="02010803020104030203" pitchFamily="2" charset="-79"/>
              <a:cs typeface="Aharoni" panose="02010803020104030203" pitchFamily="2" charset="-79"/>
            </a:endParaRPr>
          </a:p>
        </p:txBody>
      </p:sp>
      <p:pic>
        <p:nvPicPr>
          <p:cNvPr id="4" name="Picture 3" descr="A screen shot of a computer&#10;&#10;AI-generated content may be incorrect.">
            <a:extLst>
              <a:ext uri="{FF2B5EF4-FFF2-40B4-BE49-F238E27FC236}">
                <a16:creationId xmlns:a16="http://schemas.microsoft.com/office/drawing/2014/main" id="{FA070B10-EF89-F394-5B6F-3962455707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226" y="3708893"/>
            <a:ext cx="6954220" cy="2257740"/>
          </a:xfrm>
          <a:prstGeom prst="rect">
            <a:avLst/>
          </a:prstGeom>
        </p:spPr>
      </p:pic>
      <p:sp>
        <p:nvSpPr>
          <p:cNvPr id="5" name="TextBox 4">
            <a:extLst>
              <a:ext uri="{FF2B5EF4-FFF2-40B4-BE49-F238E27FC236}">
                <a16:creationId xmlns:a16="http://schemas.microsoft.com/office/drawing/2014/main" id="{512DD411-EAC3-2BA4-2181-F72B0A0B0436}"/>
              </a:ext>
            </a:extLst>
          </p:cNvPr>
          <p:cNvSpPr txBox="1"/>
          <p:nvPr/>
        </p:nvSpPr>
        <p:spPr>
          <a:xfrm>
            <a:off x="1222248" y="1670694"/>
            <a:ext cx="9747504" cy="1200329"/>
          </a:xfrm>
          <a:prstGeom prst="rect">
            <a:avLst/>
          </a:prstGeom>
          <a:noFill/>
        </p:spPr>
        <p:txBody>
          <a:bodyPr wrap="square" rtlCol="0">
            <a:spAutoFit/>
          </a:bodyPr>
          <a:lstStyle/>
          <a:p>
            <a:r>
              <a:rPr lang="en-US" dirty="0"/>
              <a:t>Part 2 of the form:  Please provide all information related to your conference and ensure that all fields are completed, as incomplete submissions may result in delays. </a:t>
            </a:r>
          </a:p>
          <a:p>
            <a:r>
              <a:rPr lang="en-US" dirty="0"/>
              <a:t>Please note: if you are traveling out of state, this form must be submitted at least </a:t>
            </a:r>
            <a:r>
              <a:rPr lang="en-US" b="1" dirty="0"/>
              <a:t>6 weeks </a:t>
            </a:r>
            <a:r>
              <a:rPr lang="en-US" dirty="0"/>
              <a:t>prior to your travel date to allow time for Board of Trustees approval.</a:t>
            </a:r>
          </a:p>
        </p:txBody>
      </p:sp>
      <p:sp>
        <p:nvSpPr>
          <p:cNvPr id="6" name="TextBox 5">
            <a:extLst>
              <a:ext uri="{FF2B5EF4-FFF2-40B4-BE49-F238E27FC236}">
                <a16:creationId xmlns:a16="http://schemas.microsoft.com/office/drawing/2014/main" id="{71FE3F2F-D0A8-C57B-2D54-9F96C1574770}"/>
              </a:ext>
            </a:extLst>
          </p:cNvPr>
          <p:cNvSpPr txBox="1"/>
          <p:nvPr/>
        </p:nvSpPr>
        <p:spPr>
          <a:xfrm>
            <a:off x="7689446" y="4766165"/>
            <a:ext cx="3922776" cy="646331"/>
          </a:xfrm>
          <a:prstGeom prst="rect">
            <a:avLst/>
          </a:prstGeom>
          <a:noFill/>
        </p:spPr>
        <p:txBody>
          <a:bodyPr wrap="square" rtlCol="0">
            <a:spAutoFit/>
          </a:bodyPr>
          <a:lstStyle/>
          <a:p>
            <a:r>
              <a:rPr lang="en-US" dirty="0"/>
              <a:t>A detailed conference agenda must be attached to your submission.</a:t>
            </a:r>
          </a:p>
        </p:txBody>
      </p:sp>
      <p:sp>
        <p:nvSpPr>
          <p:cNvPr id="7" name="Arrow: Left 6">
            <a:extLst>
              <a:ext uri="{FF2B5EF4-FFF2-40B4-BE49-F238E27FC236}">
                <a16:creationId xmlns:a16="http://schemas.microsoft.com/office/drawing/2014/main" id="{442BC7A0-19B9-51D6-3E09-DB9E08080E34}"/>
              </a:ext>
            </a:extLst>
          </p:cNvPr>
          <p:cNvSpPr/>
          <p:nvPr/>
        </p:nvSpPr>
        <p:spPr>
          <a:xfrm>
            <a:off x="7644055" y="5496871"/>
            <a:ext cx="3831994" cy="484632"/>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5447086-F77C-46B4-22B8-83DDE797E36B}"/>
              </a:ext>
            </a:extLst>
          </p:cNvPr>
          <p:cNvSpPr txBox="1"/>
          <p:nvPr/>
        </p:nvSpPr>
        <p:spPr>
          <a:xfrm>
            <a:off x="1413585" y="3059668"/>
            <a:ext cx="9144000" cy="369332"/>
          </a:xfrm>
          <a:prstGeom prst="rect">
            <a:avLst/>
          </a:prstGeom>
          <a:noFill/>
        </p:spPr>
        <p:txBody>
          <a:bodyPr wrap="square" rtlCol="0">
            <a:spAutoFit/>
          </a:bodyPr>
          <a:lstStyle/>
          <a:p>
            <a:r>
              <a:rPr lang="en-US" dirty="0">
                <a:highlight>
                  <a:srgbClr val="FFFF00"/>
                </a:highlight>
              </a:rPr>
              <a:t>APPLICATION MUST BE TYPED AND RECEIVE FINAL APPROVAL PRIOR TO TRAVEL</a:t>
            </a:r>
          </a:p>
        </p:txBody>
      </p:sp>
    </p:spTree>
    <p:extLst>
      <p:ext uri="{BB962C8B-B14F-4D97-AF65-F5344CB8AC3E}">
        <p14:creationId xmlns:p14="http://schemas.microsoft.com/office/powerpoint/2010/main" val="2513485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form with a number of items&#10;&#10;AI-generated content may be incorrect.">
            <a:extLst>
              <a:ext uri="{FF2B5EF4-FFF2-40B4-BE49-F238E27FC236}">
                <a16:creationId xmlns:a16="http://schemas.microsoft.com/office/drawing/2014/main" id="{7A71C822-F582-EF57-8CCD-B9211166B6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966" y="2814073"/>
            <a:ext cx="6963747" cy="2619741"/>
          </a:xfrm>
          <a:prstGeom prst="rect">
            <a:avLst/>
          </a:prstGeom>
        </p:spPr>
      </p:pic>
      <p:sp>
        <p:nvSpPr>
          <p:cNvPr id="4" name="TextBox 3">
            <a:extLst>
              <a:ext uri="{FF2B5EF4-FFF2-40B4-BE49-F238E27FC236}">
                <a16:creationId xmlns:a16="http://schemas.microsoft.com/office/drawing/2014/main" id="{55A48A49-1878-B22E-B5F4-C0B1DFC21952}"/>
              </a:ext>
            </a:extLst>
          </p:cNvPr>
          <p:cNvSpPr txBox="1"/>
          <p:nvPr/>
        </p:nvSpPr>
        <p:spPr>
          <a:xfrm>
            <a:off x="611590" y="320040"/>
            <a:ext cx="11580410" cy="1354217"/>
          </a:xfrm>
          <a:prstGeom prst="rect">
            <a:avLst/>
          </a:prstGeom>
          <a:noFill/>
        </p:spPr>
        <p:txBody>
          <a:bodyPr wrap="square" rtlCol="0">
            <a:spAutoFit/>
          </a:bodyPr>
          <a:lstStyle/>
          <a:p>
            <a:pPr algn="ctr"/>
            <a:r>
              <a:rPr lang="en-US" sz="3200" dirty="0">
                <a:solidFill>
                  <a:srgbClr val="FF0000"/>
                </a:solidFill>
                <a:latin typeface="Aharoni" panose="02010803020104030203" pitchFamily="2" charset="-79"/>
                <a:cs typeface="Aharoni" panose="02010803020104030203" pitchFamily="2" charset="-79"/>
              </a:rPr>
              <a:t>Filling out a Travel Authorization Request</a:t>
            </a:r>
          </a:p>
          <a:p>
            <a:pPr algn="ctr"/>
            <a:r>
              <a:rPr lang="en-US" sz="3200" dirty="0">
                <a:solidFill>
                  <a:srgbClr val="FF0000"/>
                </a:solidFill>
                <a:latin typeface="Aharoni" panose="02010803020104030203" pitchFamily="2" charset="-79"/>
                <a:cs typeface="Aharoni" panose="02010803020104030203" pitchFamily="2" charset="-79"/>
              </a:rPr>
              <a:t>when awarded a Professional Development Grant</a:t>
            </a:r>
          </a:p>
          <a:p>
            <a:endParaRPr lang="en-US" dirty="0"/>
          </a:p>
        </p:txBody>
      </p:sp>
      <p:sp>
        <p:nvSpPr>
          <p:cNvPr id="5" name="TextBox 4">
            <a:extLst>
              <a:ext uri="{FF2B5EF4-FFF2-40B4-BE49-F238E27FC236}">
                <a16:creationId xmlns:a16="http://schemas.microsoft.com/office/drawing/2014/main" id="{5FFE4E49-CAD9-632D-EA35-C81CD041DC1F}"/>
              </a:ext>
            </a:extLst>
          </p:cNvPr>
          <p:cNvSpPr txBox="1"/>
          <p:nvPr/>
        </p:nvSpPr>
        <p:spPr>
          <a:xfrm>
            <a:off x="813816" y="1397674"/>
            <a:ext cx="10917936" cy="1477328"/>
          </a:xfrm>
          <a:prstGeom prst="rect">
            <a:avLst/>
          </a:prstGeom>
          <a:noFill/>
        </p:spPr>
        <p:txBody>
          <a:bodyPr wrap="square" rtlCol="0">
            <a:spAutoFit/>
          </a:bodyPr>
          <a:lstStyle/>
          <a:p>
            <a:r>
              <a:rPr lang="en-US" u="sng" dirty="0"/>
              <a:t>Please research and estimate your expenses ahead of time as you will NOT be reimbursed for any expenses that exceed what is listed on this form</a:t>
            </a:r>
            <a:r>
              <a:rPr lang="en-US" dirty="0"/>
              <a:t>.  Additionally,  per Accounting , if a section of the form is left blank, you are acknowledging that you </a:t>
            </a:r>
            <a:r>
              <a:rPr lang="en-US" b="1" dirty="0"/>
              <a:t>will not request reimbursement</a:t>
            </a:r>
            <a:r>
              <a:rPr lang="en-US" dirty="0"/>
              <a:t> for that item. Even if you have receipts, you </a:t>
            </a:r>
            <a:r>
              <a:rPr lang="en-US" b="1" dirty="0"/>
              <a:t>cannot be reimbursed</a:t>
            </a:r>
            <a:r>
              <a:rPr lang="en-US" dirty="0"/>
              <a:t> for anything not listed on your original, pre-approved Travel Authorization form.   </a:t>
            </a:r>
            <a:r>
              <a:rPr lang="en-US" b="1" dirty="0"/>
              <a:t>NO EXEPTIONS. </a:t>
            </a:r>
          </a:p>
        </p:txBody>
      </p:sp>
      <p:sp>
        <p:nvSpPr>
          <p:cNvPr id="6" name="Arrow: Left 5">
            <a:extLst>
              <a:ext uri="{FF2B5EF4-FFF2-40B4-BE49-F238E27FC236}">
                <a16:creationId xmlns:a16="http://schemas.microsoft.com/office/drawing/2014/main" id="{BBC1EA13-4219-5EC2-3A9A-110C0D841F72}"/>
              </a:ext>
            </a:extLst>
          </p:cNvPr>
          <p:cNvSpPr/>
          <p:nvPr/>
        </p:nvSpPr>
        <p:spPr>
          <a:xfrm>
            <a:off x="7260336" y="2907792"/>
            <a:ext cx="1261872" cy="722376"/>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0C5D4D5C-9BA2-E0DA-13FC-994CE8CC8561}"/>
              </a:ext>
            </a:extLst>
          </p:cNvPr>
          <p:cNvSpPr txBox="1"/>
          <p:nvPr/>
        </p:nvSpPr>
        <p:spPr>
          <a:xfrm>
            <a:off x="8522208" y="2484503"/>
            <a:ext cx="3602736" cy="1785104"/>
          </a:xfrm>
          <a:prstGeom prst="rect">
            <a:avLst/>
          </a:prstGeom>
          <a:noFill/>
        </p:spPr>
        <p:txBody>
          <a:bodyPr wrap="square" rtlCol="0">
            <a:spAutoFit/>
          </a:bodyPr>
          <a:lstStyle/>
          <a:p>
            <a:endParaRPr lang="en-US" sz="1200" dirty="0"/>
          </a:p>
          <a:p>
            <a:r>
              <a:rPr lang="en-US" sz="1400" dirty="0"/>
              <a:t>Make sure every expense you plan to be reimbursed for is </a:t>
            </a:r>
            <a:r>
              <a:rPr lang="en-US" sz="1400" b="1" dirty="0"/>
              <a:t>fully filled out</a:t>
            </a:r>
            <a:r>
              <a:rPr lang="en-US" sz="1400" dirty="0"/>
              <a:t> on your form.  Mileage estimates are to be calculated from the RHC campus to the destination.  As of 7/1/25, the reimbursement rate is .70 cents per mile.</a:t>
            </a:r>
          </a:p>
          <a:p>
            <a:endParaRPr lang="en-US" sz="1400" dirty="0"/>
          </a:p>
        </p:txBody>
      </p:sp>
      <p:sp>
        <p:nvSpPr>
          <p:cNvPr id="8" name="Arrow: Left 7">
            <a:extLst>
              <a:ext uri="{FF2B5EF4-FFF2-40B4-BE49-F238E27FC236}">
                <a16:creationId xmlns:a16="http://schemas.microsoft.com/office/drawing/2014/main" id="{CFC432D9-CD5C-005A-AB1D-510534E342C3}"/>
              </a:ext>
            </a:extLst>
          </p:cNvPr>
          <p:cNvSpPr/>
          <p:nvPr/>
        </p:nvSpPr>
        <p:spPr>
          <a:xfrm>
            <a:off x="7154713" y="4123943"/>
            <a:ext cx="1367495" cy="521208"/>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B4B7B0-FC44-6C67-BA63-3EEC14D89F49}"/>
              </a:ext>
            </a:extLst>
          </p:cNvPr>
          <p:cNvSpPr txBox="1"/>
          <p:nvPr/>
        </p:nvSpPr>
        <p:spPr>
          <a:xfrm>
            <a:off x="8522208" y="4234112"/>
            <a:ext cx="3209544" cy="1815882"/>
          </a:xfrm>
          <a:prstGeom prst="rect">
            <a:avLst/>
          </a:prstGeom>
          <a:noFill/>
        </p:spPr>
        <p:txBody>
          <a:bodyPr wrap="square" rtlCol="0">
            <a:spAutoFit/>
          </a:bodyPr>
          <a:lstStyle/>
          <a:p>
            <a:r>
              <a:rPr lang="en-US" sz="1600" dirty="0"/>
              <a:t>When you route the form via  Adobe Sign be sure to include the Professional Development  Administrative Assistant, Brenda Moran and Cost Center Manager. V.P. Tina Kuperman so they can complete their portions.</a:t>
            </a:r>
          </a:p>
        </p:txBody>
      </p:sp>
      <p:sp>
        <p:nvSpPr>
          <p:cNvPr id="10" name="TextBox 9">
            <a:extLst>
              <a:ext uri="{FF2B5EF4-FFF2-40B4-BE49-F238E27FC236}">
                <a16:creationId xmlns:a16="http://schemas.microsoft.com/office/drawing/2014/main" id="{4013A292-8BF1-7260-4B67-0108F03B964B}"/>
              </a:ext>
            </a:extLst>
          </p:cNvPr>
          <p:cNvSpPr txBox="1"/>
          <p:nvPr/>
        </p:nvSpPr>
        <p:spPr>
          <a:xfrm rot="10800000" flipV="1">
            <a:off x="611590" y="4123944"/>
            <a:ext cx="2177330" cy="338554"/>
          </a:xfrm>
          <a:prstGeom prst="rect">
            <a:avLst/>
          </a:prstGeom>
          <a:noFill/>
        </p:spPr>
        <p:txBody>
          <a:bodyPr wrap="square" rtlCol="0">
            <a:spAutoFit/>
          </a:bodyPr>
          <a:lstStyle/>
          <a:p>
            <a:r>
              <a:rPr lang="en-US" sz="800" dirty="0">
                <a:highlight>
                  <a:srgbClr val="FFFF00"/>
                </a:highlight>
              </a:rPr>
              <a:t>Professional Development Administrative Assistant field </a:t>
            </a:r>
          </a:p>
        </p:txBody>
      </p:sp>
      <p:sp>
        <p:nvSpPr>
          <p:cNvPr id="11" name="TextBox 10">
            <a:extLst>
              <a:ext uri="{FF2B5EF4-FFF2-40B4-BE49-F238E27FC236}">
                <a16:creationId xmlns:a16="http://schemas.microsoft.com/office/drawing/2014/main" id="{3B82052D-0056-B9A9-03C3-ED3974154EBF}"/>
              </a:ext>
            </a:extLst>
          </p:cNvPr>
          <p:cNvSpPr txBox="1"/>
          <p:nvPr/>
        </p:nvSpPr>
        <p:spPr>
          <a:xfrm>
            <a:off x="2788920" y="4123944"/>
            <a:ext cx="1367495" cy="584775"/>
          </a:xfrm>
          <a:prstGeom prst="rect">
            <a:avLst/>
          </a:prstGeom>
          <a:noFill/>
        </p:spPr>
        <p:txBody>
          <a:bodyPr wrap="square" rtlCol="0">
            <a:spAutoFit/>
          </a:bodyPr>
          <a:lstStyle/>
          <a:p>
            <a:r>
              <a:rPr lang="en-US" sz="800" dirty="0">
                <a:highlight>
                  <a:srgbClr val="FFFF00"/>
                </a:highlight>
              </a:rPr>
              <a:t>Professional Development Administrative Assistant field </a:t>
            </a:r>
          </a:p>
          <a:p>
            <a:endParaRPr lang="en-US" sz="800" dirty="0"/>
          </a:p>
        </p:txBody>
      </p:sp>
      <p:sp>
        <p:nvSpPr>
          <p:cNvPr id="12" name="TextBox 11">
            <a:extLst>
              <a:ext uri="{FF2B5EF4-FFF2-40B4-BE49-F238E27FC236}">
                <a16:creationId xmlns:a16="http://schemas.microsoft.com/office/drawing/2014/main" id="{C3B0CCE2-84CD-B23F-5C1A-C187A343C211}"/>
              </a:ext>
            </a:extLst>
          </p:cNvPr>
          <p:cNvSpPr txBox="1"/>
          <p:nvPr/>
        </p:nvSpPr>
        <p:spPr>
          <a:xfrm>
            <a:off x="4233672" y="4123944"/>
            <a:ext cx="960120" cy="861774"/>
          </a:xfrm>
          <a:prstGeom prst="rect">
            <a:avLst/>
          </a:prstGeom>
          <a:noFill/>
        </p:spPr>
        <p:txBody>
          <a:bodyPr wrap="square" rtlCol="0">
            <a:spAutoFit/>
          </a:bodyPr>
          <a:lstStyle/>
          <a:p>
            <a:r>
              <a:rPr lang="en-US" sz="800" dirty="0">
                <a:highlight>
                  <a:srgbClr val="FFFF00"/>
                </a:highlight>
              </a:rPr>
              <a:t>Professional Development Administrative Assistant field </a:t>
            </a:r>
          </a:p>
          <a:p>
            <a:endParaRPr lang="en-US" dirty="0"/>
          </a:p>
        </p:txBody>
      </p:sp>
      <p:sp>
        <p:nvSpPr>
          <p:cNvPr id="13" name="TextBox 12">
            <a:extLst>
              <a:ext uri="{FF2B5EF4-FFF2-40B4-BE49-F238E27FC236}">
                <a16:creationId xmlns:a16="http://schemas.microsoft.com/office/drawing/2014/main" id="{2D22C64F-49C8-FBBD-C97D-BAD7C4BC3A82}"/>
              </a:ext>
            </a:extLst>
          </p:cNvPr>
          <p:cNvSpPr txBox="1"/>
          <p:nvPr/>
        </p:nvSpPr>
        <p:spPr>
          <a:xfrm>
            <a:off x="5093208" y="4123945"/>
            <a:ext cx="1738418" cy="276999"/>
          </a:xfrm>
          <a:prstGeom prst="rect">
            <a:avLst/>
          </a:prstGeom>
          <a:noFill/>
        </p:spPr>
        <p:txBody>
          <a:bodyPr wrap="square" rtlCol="0">
            <a:spAutoFit/>
          </a:bodyPr>
          <a:lstStyle/>
          <a:p>
            <a:r>
              <a:rPr lang="en-US" sz="1200" dirty="0">
                <a:highlight>
                  <a:srgbClr val="FFFF00"/>
                </a:highlight>
              </a:rPr>
              <a:t>VP Tina Kuperman Field </a:t>
            </a:r>
          </a:p>
        </p:txBody>
      </p:sp>
    </p:spTree>
    <p:extLst>
      <p:ext uri="{BB962C8B-B14F-4D97-AF65-F5344CB8AC3E}">
        <p14:creationId xmlns:p14="http://schemas.microsoft.com/office/powerpoint/2010/main" val="1516126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up of a approval form&#10;&#10;AI-generated content may be incorrect.">
            <a:extLst>
              <a:ext uri="{FF2B5EF4-FFF2-40B4-BE49-F238E27FC236}">
                <a16:creationId xmlns:a16="http://schemas.microsoft.com/office/drawing/2014/main" id="{4D7EEBA1-CA6B-5313-86CC-E45320493A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2791" y="3695514"/>
            <a:ext cx="6925642" cy="1981477"/>
          </a:xfrm>
          <a:prstGeom prst="rect">
            <a:avLst/>
          </a:prstGeom>
        </p:spPr>
      </p:pic>
      <p:sp>
        <p:nvSpPr>
          <p:cNvPr id="4" name="TextBox 3">
            <a:extLst>
              <a:ext uri="{FF2B5EF4-FFF2-40B4-BE49-F238E27FC236}">
                <a16:creationId xmlns:a16="http://schemas.microsoft.com/office/drawing/2014/main" id="{12C141FC-320E-16BC-9267-A5641086784D}"/>
              </a:ext>
            </a:extLst>
          </p:cNvPr>
          <p:cNvSpPr txBox="1"/>
          <p:nvPr/>
        </p:nvSpPr>
        <p:spPr>
          <a:xfrm>
            <a:off x="493776" y="310896"/>
            <a:ext cx="11228832" cy="1477328"/>
          </a:xfrm>
          <a:prstGeom prst="rect">
            <a:avLst/>
          </a:prstGeom>
          <a:noFill/>
        </p:spPr>
        <p:txBody>
          <a:bodyPr wrap="square" rtlCol="0">
            <a:spAutoFit/>
          </a:bodyPr>
          <a:lstStyle/>
          <a:p>
            <a:pPr algn="ctr"/>
            <a:r>
              <a:rPr lang="en-US" sz="3600" dirty="0">
                <a:solidFill>
                  <a:srgbClr val="FF0000"/>
                </a:solidFill>
                <a:latin typeface="Aharoni" panose="02010803020104030203" pitchFamily="2" charset="-79"/>
                <a:cs typeface="Aharoni" panose="02010803020104030203" pitchFamily="2" charset="-79"/>
              </a:rPr>
              <a:t>Filling out a Travel Authorization Request </a:t>
            </a:r>
          </a:p>
          <a:p>
            <a:pPr algn="ctr"/>
            <a:r>
              <a:rPr lang="en-US" sz="3600" dirty="0">
                <a:solidFill>
                  <a:srgbClr val="FF0000"/>
                </a:solidFill>
                <a:latin typeface="Aharoni" panose="02010803020104030203" pitchFamily="2" charset="-79"/>
                <a:cs typeface="Aharoni" panose="02010803020104030203" pitchFamily="2" charset="-79"/>
              </a:rPr>
              <a:t>when awarded a Professional Development Grant </a:t>
            </a:r>
          </a:p>
          <a:p>
            <a:endParaRPr lang="en-US" dirty="0"/>
          </a:p>
        </p:txBody>
      </p:sp>
      <p:sp>
        <p:nvSpPr>
          <p:cNvPr id="5" name="TextBox 4">
            <a:extLst>
              <a:ext uri="{FF2B5EF4-FFF2-40B4-BE49-F238E27FC236}">
                <a16:creationId xmlns:a16="http://schemas.microsoft.com/office/drawing/2014/main" id="{806620BB-54E5-7F11-DA04-662E1ACC4A9A}"/>
              </a:ext>
            </a:extLst>
          </p:cNvPr>
          <p:cNvSpPr txBox="1"/>
          <p:nvPr/>
        </p:nvSpPr>
        <p:spPr>
          <a:xfrm>
            <a:off x="1197393" y="1695936"/>
            <a:ext cx="10296437" cy="2031325"/>
          </a:xfrm>
          <a:prstGeom prst="rect">
            <a:avLst/>
          </a:prstGeom>
          <a:noFill/>
        </p:spPr>
        <p:txBody>
          <a:bodyPr wrap="square" rtlCol="0">
            <a:spAutoFit/>
          </a:bodyPr>
          <a:lstStyle/>
          <a:p>
            <a:r>
              <a:rPr lang="en-US" dirty="0"/>
              <a:t>The form must be routed via </a:t>
            </a:r>
            <a:r>
              <a:rPr lang="en-US" dirty="0">
                <a:highlight>
                  <a:srgbClr val="FFFF00"/>
                </a:highlight>
              </a:rPr>
              <a:t>Adobe Sign to your supervisor, your V.P., V.P. Tina Kuperman and Brenda Moran.  If this involves out of state travel, the President must also be added.  </a:t>
            </a:r>
            <a:r>
              <a:rPr lang="en-US" dirty="0"/>
              <a:t>If you need assistance with Adobe Sign, please ask your Dean, Director, or office administrative assistant for help.</a:t>
            </a:r>
          </a:p>
          <a:p>
            <a:endParaRPr lang="en-US" dirty="0"/>
          </a:p>
          <a:p>
            <a:r>
              <a:rPr lang="en-US" dirty="0"/>
              <a:t>If your activity is out of state, all signatures are needed at least 6 weeks ahead of time to ensure pre-approval at a Board Meeting prior to travel. </a:t>
            </a:r>
          </a:p>
          <a:p>
            <a:endParaRPr lang="en-US" dirty="0"/>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C7E72E82-C632-DA62-16E1-7AC6AF7D03CD}"/>
                  </a:ext>
                </a:extLst>
              </p14:cNvPr>
              <p14:cNvContentPartPr/>
              <p14:nvPr/>
            </p14:nvContentPartPr>
            <p14:xfrm>
              <a:off x="4370831" y="4892732"/>
              <a:ext cx="3949560" cy="85680"/>
            </p14:xfrm>
          </p:contentPart>
        </mc:Choice>
        <mc:Fallback xmlns="">
          <p:pic>
            <p:nvPicPr>
              <p:cNvPr id="6" name="Ink 5">
                <a:extLst>
                  <a:ext uri="{FF2B5EF4-FFF2-40B4-BE49-F238E27FC236}">
                    <a16:creationId xmlns:a16="http://schemas.microsoft.com/office/drawing/2014/main" id="{C7E72E82-C632-DA62-16E1-7AC6AF7D03CD}"/>
                  </a:ext>
                </a:extLst>
              </p:cNvPr>
              <p:cNvPicPr/>
              <p:nvPr/>
            </p:nvPicPr>
            <p:blipFill>
              <a:blip r:embed="rId4"/>
              <a:stretch>
                <a:fillRect/>
              </a:stretch>
            </p:blipFill>
            <p:spPr>
              <a:xfrm>
                <a:off x="4316831" y="4784732"/>
                <a:ext cx="4057200" cy="3013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8" name="Ink 7">
                <a:extLst>
                  <a:ext uri="{FF2B5EF4-FFF2-40B4-BE49-F238E27FC236}">
                    <a16:creationId xmlns:a16="http://schemas.microsoft.com/office/drawing/2014/main" id="{01F71220-841F-450F-0412-3809DC20A7B6}"/>
                  </a:ext>
                </a:extLst>
              </p14:cNvPr>
              <p14:cNvContentPartPr/>
              <p14:nvPr/>
            </p14:nvContentPartPr>
            <p14:xfrm>
              <a:off x="3951842" y="5446403"/>
              <a:ext cx="2697840" cy="37080"/>
            </p14:xfrm>
          </p:contentPart>
        </mc:Choice>
        <mc:Fallback xmlns="">
          <p:pic>
            <p:nvPicPr>
              <p:cNvPr id="8" name="Ink 7">
                <a:extLst>
                  <a:ext uri="{FF2B5EF4-FFF2-40B4-BE49-F238E27FC236}">
                    <a16:creationId xmlns:a16="http://schemas.microsoft.com/office/drawing/2014/main" id="{01F71220-841F-450F-0412-3809DC20A7B6}"/>
                  </a:ext>
                </a:extLst>
              </p:cNvPr>
              <p:cNvPicPr/>
              <p:nvPr/>
            </p:nvPicPr>
            <p:blipFill>
              <a:blip r:embed="rId6"/>
              <a:stretch>
                <a:fillRect/>
              </a:stretch>
            </p:blipFill>
            <p:spPr>
              <a:xfrm>
                <a:off x="3897842" y="5338403"/>
                <a:ext cx="2805480" cy="252720"/>
              </a:xfrm>
              <a:prstGeom prst="rect">
                <a:avLst/>
              </a:prstGeom>
            </p:spPr>
          </p:pic>
        </mc:Fallback>
      </mc:AlternateContent>
    </p:spTree>
    <p:extLst>
      <p:ext uri="{BB962C8B-B14F-4D97-AF65-F5344CB8AC3E}">
        <p14:creationId xmlns:p14="http://schemas.microsoft.com/office/powerpoint/2010/main" val="357998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CDC067F-5411-AD37-43C0-7DF06E814A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5936" y="5973598"/>
            <a:ext cx="5820128" cy="768043"/>
          </a:xfrm>
          <a:prstGeom prst="rect">
            <a:avLst/>
          </a:prstGeom>
        </p:spPr>
      </p:pic>
      <p:sp>
        <p:nvSpPr>
          <p:cNvPr id="4" name="TextBox 3">
            <a:extLst>
              <a:ext uri="{FF2B5EF4-FFF2-40B4-BE49-F238E27FC236}">
                <a16:creationId xmlns:a16="http://schemas.microsoft.com/office/drawing/2014/main" id="{75182CB9-7562-A668-0548-7675C298300F}"/>
              </a:ext>
            </a:extLst>
          </p:cNvPr>
          <p:cNvSpPr txBox="1"/>
          <p:nvPr/>
        </p:nvSpPr>
        <p:spPr>
          <a:xfrm>
            <a:off x="448056" y="411480"/>
            <a:ext cx="11539728" cy="1200329"/>
          </a:xfrm>
          <a:prstGeom prst="rect">
            <a:avLst/>
          </a:prstGeom>
          <a:noFill/>
        </p:spPr>
        <p:txBody>
          <a:bodyPr wrap="square" rtlCol="0">
            <a:spAutoFit/>
          </a:bodyPr>
          <a:lstStyle/>
          <a:p>
            <a:pPr algn="ctr"/>
            <a:r>
              <a:rPr lang="en-US" sz="3600" dirty="0">
                <a:solidFill>
                  <a:srgbClr val="FF0000"/>
                </a:solidFill>
                <a:latin typeface="Aharoni" panose="02010803020104030203" pitchFamily="2" charset="-79"/>
                <a:cs typeface="Aharoni" panose="02010803020104030203" pitchFamily="2" charset="-79"/>
              </a:rPr>
              <a:t>Important Reminders about Professional Development Grant Reimbursement Process</a:t>
            </a:r>
          </a:p>
        </p:txBody>
      </p:sp>
      <p:sp>
        <p:nvSpPr>
          <p:cNvPr id="5" name="TextBox 4">
            <a:extLst>
              <a:ext uri="{FF2B5EF4-FFF2-40B4-BE49-F238E27FC236}">
                <a16:creationId xmlns:a16="http://schemas.microsoft.com/office/drawing/2014/main" id="{2BF35B10-724F-4012-2CDF-500C4804E11B}"/>
              </a:ext>
            </a:extLst>
          </p:cNvPr>
          <p:cNvSpPr txBox="1"/>
          <p:nvPr/>
        </p:nvSpPr>
        <p:spPr>
          <a:xfrm>
            <a:off x="448056" y="1600880"/>
            <a:ext cx="11539728" cy="4508927"/>
          </a:xfrm>
          <a:prstGeom prst="rect">
            <a:avLst/>
          </a:prstGeom>
          <a:noFill/>
        </p:spPr>
        <p:txBody>
          <a:bodyPr wrap="square" rtlCol="0">
            <a:spAutoFit/>
          </a:bodyPr>
          <a:lstStyle/>
          <a:p>
            <a:r>
              <a:rPr lang="en-US" sz="2000" b="1" u="sng" dirty="0"/>
              <a:t>All</a:t>
            </a:r>
            <a:r>
              <a:rPr lang="en-US" sz="2000" b="1" dirty="0"/>
              <a:t> items below are needed by the Professional Development office to process reimbursement:</a:t>
            </a:r>
          </a:p>
          <a:p>
            <a:pPr marL="285750" indent="-285750">
              <a:buFont typeface="Arial" panose="020B0604020202020204" pitchFamily="34" charset="0"/>
              <a:buChar char="•"/>
            </a:pPr>
            <a:endParaRPr lang="en-US" sz="900" dirty="0"/>
          </a:p>
          <a:p>
            <a:pPr marL="285750" indent="-285750">
              <a:buFont typeface="Arial" panose="020B0604020202020204" pitchFamily="34" charset="0"/>
              <a:buChar char="•"/>
            </a:pPr>
            <a:r>
              <a:rPr lang="en-US" dirty="0"/>
              <a:t>A copy of your </a:t>
            </a:r>
            <a:r>
              <a:rPr lang="en-US" b="1" dirty="0"/>
              <a:t>completed Travel Authorization</a:t>
            </a:r>
            <a:endParaRPr lang="en-US" dirty="0"/>
          </a:p>
          <a:p>
            <a:pPr marL="285750" indent="-285750">
              <a:buFont typeface="Arial" panose="020B0604020202020204" pitchFamily="34" charset="0"/>
              <a:buChar char="•"/>
            </a:pPr>
            <a:endParaRPr lang="en-US" sz="900" dirty="0"/>
          </a:p>
          <a:p>
            <a:pPr marL="285750" indent="-285750">
              <a:buFont typeface="Arial" panose="020B0604020202020204" pitchFamily="34" charset="0"/>
              <a:buChar char="•"/>
            </a:pPr>
            <a:r>
              <a:rPr lang="en-US" b="1" dirty="0"/>
              <a:t>Original receipts</a:t>
            </a:r>
            <a:r>
              <a:rPr lang="en-US" dirty="0"/>
              <a:t>. No original receipts = </a:t>
            </a:r>
            <a:r>
              <a:rPr lang="en-US" b="1" dirty="0"/>
              <a:t>no reimbursement</a:t>
            </a:r>
            <a:r>
              <a:rPr lang="en-US" dirty="0"/>
              <a:t>.</a:t>
            </a:r>
          </a:p>
          <a:p>
            <a:endParaRPr lang="en-US" sz="900" dirty="0"/>
          </a:p>
          <a:p>
            <a:pPr marL="285750" indent="-285750">
              <a:buFont typeface="Arial" panose="020B0604020202020204" pitchFamily="34" charset="0"/>
              <a:buChar char="•"/>
            </a:pPr>
            <a:r>
              <a:rPr lang="en-US" dirty="0"/>
              <a:t>A typed Professional Development Grant Report that includes an Invoice that does not exceed what you listed under expenses on your Travel Authorization. </a:t>
            </a:r>
            <a:r>
              <a:rPr lang="en-US" sz="1600" dirty="0"/>
              <a:t>(form included in grant award email)</a:t>
            </a:r>
          </a:p>
          <a:p>
            <a:r>
              <a:rPr lang="en-US" dirty="0"/>
              <a:t> </a:t>
            </a:r>
          </a:p>
          <a:p>
            <a:pPr marL="285750" indent="-285750">
              <a:buFont typeface="Arial" panose="020B0604020202020204" pitchFamily="34" charset="0"/>
              <a:buChar char="•"/>
            </a:pPr>
            <a:r>
              <a:rPr lang="en-US" dirty="0"/>
              <a:t>A typed Actual Expense form with amounts that do not exceed what you included under expenses on the Travel Authorization. </a:t>
            </a:r>
            <a:r>
              <a:rPr lang="en-US" sz="1600" dirty="0"/>
              <a:t>(form included in grant award email)</a:t>
            </a:r>
          </a:p>
          <a:p>
            <a:pPr marL="285750" indent="-285750">
              <a:buFont typeface="Arial" panose="020B0604020202020204" pitchFamily="34" charset="0"/>
              <a:buChar char="•"/>
            </a:pPr>
            <a:endParaRPr lang="en-US" dirty="0"/>
          </a:p>
          <a:p>
            <a:pPr algn="ctr"/>
            <a:r>
              <a:rPr lang="en-US" sz="2400" dirty="0"/>
              <a:t>You must submit all documentation </a:t>
            </a:r>
            <a:r>
              <a:rPr lang="en-US" sz="2400" b="1" dirty="0"/>
              <a:t>within 30 days of your return</a:t>
            </a:r>
            <a:r>
              <a:rPr lang="en-US" sz="2400" dirty="0"/>
              <a:t>.</a:t>
            </a:r>
          </a:p>
          <a:p>
            <a:pPr algn="ctr"/>
            <a:endParaRPr lang="en-US" dirty="0"/>
          </a:p>
          <a:p>
            <a:pPr algn="ctr"/>
            <a:r>
              <a:rPr lang="en-US" dirty="0"/>
              <a:t>Submissions </a:t>
            </a:r>
            <a:r>
              <a:rPr lang="en-US" b="1" dirty="0"/>
              <a:t>received after 30 days</a:t>
            </a:r>
            <a:r>
              <a:rPr lang="en-US" dirty="0"/>
              <a:t> will not be processed unless a  </a:t>
            </a:r>
            <a:r>
              <a:rPr lang="en-US" b="1" dirty="0"/>
              <a:t>typed explanation</a:t>
            </a:r>
            <a:r>
              <a:rPr lang="en-US" dirty="0"/>
              <a:t> for the delay is submitted. Explanations  are reviewed by the </a:t>
            </a:r>
            <a:r>
              <a:rPr lang="en-US" dirty="0">
                <a:highlight>
                  <a:srgbClr val="FFFF00"/>
                </a:highlight>
              </a:rPr>
              <a:t>Director of Accounting. </a:t>
            </a:r>
            <a:r>
              <a:rPr lang="en-US" dirty="0"/>
              <a:t>Only if approved by the Director can the process proceed. </a:t>
            </a:r>
          </a:p>
          <a:p>
            <a:endParaRPr lang="en-US" dirty="0"/>
          </a:p>
        </p:txBody>
      </p:sp>
    </p:spTree>
    <p:extLst>
      <p:ext uri="{BB962C8B-B14F-4D97-AF65-F5344CB8AC3E}">
        <p14:creationId xmlns:p14="http://schemas.microsoft.com/office/powerpoint/2010/main" val="2183468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215</TotalTime>
  <Words>721</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Aharoni</vt: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Brenda Moran</dc:creator>
  <cp:lastModifiedBy>Katie O'Brien</cp:lastModifiedBy>
  <cp:revision>6</cp:revision>
  <dcterms:created xsi:type="dcterms:W3CDTF">2025-06-12T22:16:17Z</dcterms:created>
  <dcterms:modified xsi:type="dcterms:W3CDTF">2025-07-01T20:46:39Z</dcterms:modified>
</cp:coreProperties>
</file>